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0"/>
  </p:notesMasterIdLst>
  <p:handoutMasterIdLst>
    <p:handoutMasterId r:id="rId31"/>
  </p:handoutMasterIdLst>
  <p:sldIdLst>
    <p:sldId id="1779" r:id="rId7"/>
    <p:sldId id="1836" r:id="rId8"/>
    <p:sldId id="1800" r:id="rId9"/>
    <p:sldId id="2123" r:id="rId10"/>
    <p:sldId id="2111" r:id="rId11"/>
    <p:sldId id="2122" r:id="rId12"/>
    <p:sldId id="2121" r:id="rId13"/>
    <p:sldId id="2087" r:id="rId14"/>
    <p:sldId id="1923" r:id="rId15"/>
    <p:sldId id="1924" r:id="rId16"/>
    <p:sldId id="2104" r:id="rId17"/>
    <p:sldId id="1884" r:id="rId18"/>
    <p:sldId id="1885" r:id="rId19"/>
    <p:sldId id="1890" r:id="rId20"/>
    <p:sldId id="2105" r:id="rId21"/>
    <p:sldId id="2118" r:id="rId22"/>
    <p:sldId id="2119" r:id="rId23"/>
    <p:sldId id="2120" r:id="rId24"/>
    <p:sldId id="2124" r:id="rId25"/>
    <p:sldId id="2117" r:id="rId26"/>
    <p:sldId id="1894" r:id="rId27"/>
    <p:sldId id="1873" r:id="rId28"/>
    <p:sldId id="680" r:id="rId29"/>
  </p:sldIdLst>
  <p:sldSz cx="12196763" cy="6858000"/>
  <p:notesSz cx="6805613" cy="9939338"/>
  <p:custDataLst>
    <p:tags r:id="rId3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12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874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0.png"/><Relationship Id="rId7" Type="http://schemas.openxmlformats.org/officeDocument/2006/relationships/image" Target="../media/image310.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300.png"/><Relationship Id="rId11" Type="http://schemas.openxmlformats.org/officeDocument/2006/relationships/image" Target="../media/image190.png"/><Relationship Id="rId5" Type="http://schemas.openxmlformats.org/officeDocument/2006/relationships/image" Target="../media/image2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s>
</file>

<file path=ppt/slides/_rels/slide11.xml.rels><?xml version="1.0" encoding="UTF-8" standalone="yes"?>
<Relationships xmlns="http://schemas.openxmlformats.org/package/2006/relationships"><Relationship Id="rId8" Type="http://schemas.openxmlformats.org/officeDocument/2006/relationships/image" Target="../media/image320.png"/><Relationship Id="rId7" Type="http://schemas.openxmlformats.org/officeDocument/2006/relationships/image" Target="../media/image310.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300.png"/><Relationship Id="rId5" Type="http://schemas.openxmlformats.org/officeDocument/2006/relationships/image" Target="../media/image2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4392488"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比特位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4B34B3A1-10A0-1649-A96D-54318D905C6E}"/>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338BD7FE-5D5B-9345-BAFD-B2BB89BB6E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A759A384-5CBC-E64E-9E07-C67D247EB5A3}"/>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B728C9B-75F2-0449-8572-2182456FED45}"/>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04CC19-8565-094F-A35A-B01D0974CBFC}"/>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FCED292-2BD5-754E-96D4-2C1AD284F91F}"/>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D961659-2B25-AA41-86D8-EACA044E4359}"/>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A4109F-FDB4-2044-9D61-E35F6B7AA226}"/>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6402C70-6A36-9D46-BEF3-8CFB9D341657}"/>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37FB33-CEB4-EB41-BEA8-D345208E3430}"/>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12776"/>
                <a:ext cx="5042698" cy="4608512"/>
              </a:xfrm>
            </p:spPr>
            <p:txBody>
              <a:bodyPr/>
              <a:lstStyle/>
              <a:p>
                <a:r>
                  <a:rPr lang="en-US" altLang="zh-CN" sz="2400" dirty="0">
                    <a:latin typeface="Gill Sans MT" panose="020B0502020104020203" pitchFamily="34" charset="0"/>
                  </a:rPr>
                  <a:t>Number</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unique</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r>
                  <a:rPr lang="zh-CN" altLang="en-US" sz="2400" dirty="0">
                    <a:latin typeface="Gill Sans MT" panose="020B0502020104020203" pitchFamily="34" charset="0"/>
                  </a:rPr>
                  <a:t> </a:t>
                </a:r>
                <a:r>
                  <a:rPr lang="en-US" altLang="zh-CN" sz="2400" dirty="0">
                    <a:latin typeface="Gill Sans MT" panose="020B0502020104020203" pitchFamily="34" charset="0"/>
                  </a:rPr>
                  <a:t>Precision</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M-bits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represent</a:t>
                </a:r>
                <a:r>
                  <a:rPr lang="zh-CN" altLang="en-US" sz="2000" dirty="0">
                    <a:latin typeface="Gill Sans MT" panose="020B0502020104020203" pitchFamily="34" charset="0"/>
                  </a:rPr>
                  <a:t>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𝑀</m:t>
                        </m:r>
                      </m:sup>
                    </m:sSup>
                  </m:oMath>
                </a14:m>
                <a:r>
                  <a:rPr lang="zh-CN" altLang="en-US" sz="2000" dirty="0">
                    <a:latin typeface="Gill Sans MT" panose="020B0502020104020203" pitchFamily="34" charset="0"/>
                  </a:rPr>
                  <a:t> </a:t>
                </a:r>
                <a:r>
                  <a:rPr lang="en-US" altLang="zh-CN" sz="2000" dirty="0">
                    <a:latin typeface="Gill Sans MT" panose="020B0502020104020203" pitchFamily="34" charset="0"/>
                  </a:rPr>
                  <a:t>values</a:t>
                </a:r>
              </a:p>
              <a:p>
                <a:r>
                  <a:rPr lang="en-US" altLang="zh-CN" sz="2400" dirty="0">
                    <a:latin typeface="Gill Sans MT" panose="020B0502020104020203" pitchFamily="34" charset="0"/>
                  </a:rPr>
                  <a:t>Dynamic</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E-bits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scale</a:t>
                </a:r>
                <a:r>
                  <a:rPr lang="zh-CN" altLang="en-US" sz="2000" dirty="0">
                    <a:latin typeface="Gill Sans MT" panose="020B0502020104020203" pitchFamily="34" charset="0"/>
                  </a:rPr>
                  <a:t> </a:t>
                </a:r>
                <a:r>
                  <a:rPr lang="en-US" altLang="zh-CN" sz="2000" dirty="0">
                    <a:latin typeface="Gill Sans MT" panose="020B0502020104020203" pitchFamily="34" charset="0"/>
                  </a:rPr>
                  <a:t>value</a:t>
                </a:r>
                <a:r>
                  <a:rPr lang="zh-CN" altLang="en-US" sz="2000" dirty="0">
                    <a:latin typeface="Gill Sans MT" panose="020B0502020104020203" pitchFamily="34" charset="0"/>
                  </a:rPr>
                  <a:t> </a:t>
                </a:r>
                <a:r>
                  <a:rPr lang="en-US" altLang="zh-CN" sz="2000" dirty="0">
                    <a:latin typeface="Gill Sans MT" panose="020B0502020104020203" pitchFamily="34" charset="0"/>
                  </a:rPr>
                  <a:t>by</a:t>
                </a:r>
                <a:r>
                  <a:rPr lang="zh-CN" altLang="en-US" sz="2000" dirty="0">
                    <a:latin typeface="Gill Sans MT" panose="020B0502020104020203" pitchFamily="34" charset="0"/>
                  </a:rPr>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−127)</m:t>
                        </m:r>
                      </m:sup>
                    </m:sSup>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r>
                  <a:rPr lang="en-US" altLang="zh-CN" sz="2400" dirty="0">
                    <a:latin typeface="Gill Sans MT" panose="020B0502020104020203" pitchFamily="34" charset="0"/>
                  </a:rPr>
                  <a:t>Signed</a:t>
                </a:r>
                <a:r>
                  <a:rPr lang="zh-CN" altLang="en-US" sz="2400" dirty="0">
                    <a:latin typeface="Gill Sans MT" panose="020B0502020104020203" pitchFamily="34" charset="0"/>
                  </a:rPr>
                  <a:t> </a:t>
                </a:r>
                <a:r>
                  <a:rPr lang="en-US" altLang="zh-CN" sz="2400" dirty="0">
                    <a:latin typeface="Gill Sans MT" panose="020B0502020104020203" pitchFamily="34" charset="0"/>
                  </a:rPr>
                  <a:t>or</a:t>
                </a:r>
                <a:r>
                  <a:rPr lang="zh-CN" altLang="en-US" sz="2400" dirty="0">
                    <a:latin typeface="Gill Sans MT" panose="020B0502020104020203" pitchFamily="34" charset="0"/>
                  </a:rPr>
                  <a:t> </a:t>
                </a:r>
                <a:r>
                  <a:rPr lang="en-US" altLang="zh-CN" sz="2400" dirty="0">
                    <a:latin typeface="Gill Sans MT" panose="020B0502020104020203" pitchFamily="34" charset="0"/>
                  </a:rPr>
                  <a:t>unsigned</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signed</a:t>
                </a:r>
                <a:r>
                  <a:rPr lang="zh-CN" altLang="en-US" sz="2000" dirty="0">
                    <a:latin typeface="Gill Sans MT" panose="020B0502020104020203" pitchFamily="34" charset="0"/>
                  </a:rPr>
                  <a:t> </a:t>
                </a:r>
                <a:r>
                  <a:rPr lang="en-US" altLang="zh-CN" sz="2000" dirty="0">
                    <a:latin typeface="Gill Sans MT" panose="020B0502020104020203" pitchFamily="34" charset="0"/>
                  </a:rPr>
                  <a:t>requires</a:t>
                </a:r>
                <a:r>
                  <a:rPr lang="zh-CN" altLang="en-US" sz="2000" dirty="0">
                    <a:latin typeface="Gill Sans MT" panose="020B0502020104020203" pitchFamily="34" charset="0"/>
                  </a:rPr>
                  <a:t> </a:t>
                </a:r>
                <a:r>
                  <a:rPr lang="en-US" altLang="zh-CN" sz="2000" dirty="0">
                    <a:latin typeface="Gill Sans MT" panose="020B0502020104020203" pitchFamily="34" charset="0"/>
                  </a:rPr>
                  <a:t>one</a:t>
                </a:r>
                <a:r>
                  <a:rPr lang="zh-CN" altLang="en-US" sz="2000" dirty="0">
                    <a:latin typeface="Gill Sans MT" panose="020B0502020104020203" pitchFamily="34" charset="0"/>
                  </a:rPr>
                  <a:t> </a:t>
                </a:r>
                <a:r>
                  <a:rPr lang="en-US" altLang="zh-CN" sz="2000" dirty="0">
                    <a:latin typeface="Gill Sans MT" panose="020B0502020104020203" pitchFamily="34" charset="0"/>
                  </a:rPr>
                  <a:t>extra</a:t>
                </a:r>
                <a:r>
                  <a:rPr lang="zh-CN" altLang="en-US" sz="2000" dirty="0">
                    <a:latin typeface="Gill Sans MT" panose="020B0502020104020203" pitchFamily="34" charset="0"/>
                  </a:rPr>
                  <a:t> </a:t>
                </a:r>
                <a:r>
                  <a:rPr lang="en-US" altLang="zh-CN" sz="2000" dirty="0">
                    <a:latin typeface="Gill Sans MT" panose="020B0502020104020203" pitchFamily="34" charset="0"/>
                  </a:rPr>
                  <a:t>bit(S)</a:t>
                </a:r>
              </a:p>
              <a:p>
                <a:pPr lvl="1"/>
                <a:endParaRPr lang="en-US" altLang="zh-CN" sz="2000" dirty="0">
                  <a:latin typeface="Gill Sans MT" panose="020B0502020104020203" pitchFamily="34" charset="0"/>
                </a:endParaRPr>
              </a:p>
              <a:p>
                <a:r>
                  <a:rPr lang="zh-CN" altLang="en-US" sz="2400" b="1" dirty="0">
                    <a:latin typeface="Gill Sans MT" panose="020B0502020104020203" pitchFamily="34" charset="0"/>
                  </a:rPr>
                  <a:t>总比特数： </a:t>
                </a:r>
                <a:r>
                  <a:rPr lang="en-US" altLang="zh-CN" sz="2400" b="1" dirty="0">
                    <a:latin typeface="Gill Sans MT" panose="020B0502020104020203" pitchFamily="34" charset="0"/>
                  </a:rPr>
                  <a:t>S+E+M</a:t>
                </a:r>
                <a:endParaRPr lang="zh-CN" altLang="en-US" sz="2400" b="1" dirty="0">
                  <a:latin typeface="Gill Sans MT" panose="020B0502020104020203" pitchFamily="34" charset="0"/>
                </a:endParaRPr>
              </a:p>
            </p:txBody>
          </p:sp>
        </mc:Choice>
        <mc:Fallback xmlns="">
          <p:sp>
            <p:nvSpPr>
              <p:cNvPr id="7" name="内容占位符 6">
                <a:extLst>
                  <a:ext uri="{FF2B5EF4-FFF2-40B4-BE49-F238E27FC236}">
                    <a16:creationId xmlns:a16="http://schemas.microsoft.com/office/drawing/2014/main" id="{1985F5A1-3EC5-5F43-B2ED-CEE06436EC3D}"/>
                  </a:ext>
                </a:extLst>
              </p:cNvPr>
              <p:cNvSpPr>
                <a:spLocks noGrp="1" noRot="1" noChangeAspect="1" noMove="1" noResize="1" noEditPoints="1" noAdjustHandles="1" noChangeArrowheads="1" noChangeShapeType="1" noTextEdit="1"/>
              </p:cNvSpPr>
              <p:nvPr>
                <p:ph sz="half" idx="1"/>
              </p:nvPr>
            </p:nvSpPr>
            <p:spPr>
              <a:xfrm>
                <a:off x="623636" y="1412776"/>
                <a:ext cx="5042698" cy="4608512"/>
              </a:xfrm>
              <a:blipFill>
                <a:blip r:embed="rId11"/>
                <a:stretch>
                  <a:fillRect l="-1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52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D661553-9A52-2F48-9A89-8D354A1ACEA4}"/>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6C430014-038E-FA46-89E5-75E5CAF537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F124348E-B683-6B48-B4D4-D523FBB9081F}"/>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B778F99-FEF9-1F44-9CA6-684FD681E712}"/>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220E914-C80D-9D44-A5BD-CD00A4BF8090}"/>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F6A78B4-330E-1946-B545-6B46C759EF16}"/>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E534C36-01A1-A343-A176-E1525CFCF5DF}"/>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253A008-E53D-F346-BA6B-413E66DA93B0}"/>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A121CFD-CCC3-2647-8C90-5E86C402A2BD}"/>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6D4E507-2E85-4D45-9F2C-631A5946F0B8}"/>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95552"/>
            <a:ext cx="4709170" cy="4525736"/>
          </a:xfrm>
        </p:spPr>
        <p:txBody>
          <a:bodyPr/>
          <a:lstStyle/>
          <a:p>
            <a:r>
              <a:rPr lang="en-US" altLang="zh-CN" sz="2400" b="1" dirty="0">
                <a:latin typeface="Gill Sans MT" panose="020B0502020104020203" pitchFamily="34" charset="0"/>
              </a:rPr>
              <a:t>Floating</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Point(FP)</a:t>
            </a:r>
            <a:r>
              <a:rPr lang="zh-CN" altLang="en-US" sz="2400" b="1" dirty="0">
                <a:latin typeface="Gill Sans MT" panose="020B0502020104020203" pitchFamily="34" charset="0"/>
              </a:rPr>
              <a:t> </a:t>
            </a:r>
            <a:r>
              <a:rPr lang="en-US" altLang="zh-CN" sz="2400" dirty="0">
                <a:latin typeface="Gill Sans MT" panose="020B0502020104020203" pitchFamily="34" charset="0"/>
              </a:rPr>
              <a:t>allows</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change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each</a:t>
            </a:r>
            <a:r>
              <a:rPr lang="zh-CN" altLang="en-US" sz="2400" dirty="0">
                <a:latin typeface="Gill Sans MT" panose="020B0502020104020203" pitchFamily="34" charset="0"/>
              </a:rPr>
              <a:t> </a:t>
            </a:r>
            <a:r>
              <a:rPr lang="en-US" altLang="zh-CN" sz="2400" dirty="0">
                <a:latin typeface="Gill Sans MT" panose="020B0502020104020203" pitchFamily="34" charset="0"/>
              </a:rPr>
              <a:t>value(E-bits)</a:t>
            </a:r>
          </a:p>
          <a:p>
            <a:r>
              <a:rPr lang="en-US" altLang="zh-CN" sz="2400" b="1" dirty="0">
                <a:latin typeface="Gill Sans MT" panose="020B0502020104020203" pitchFamily="34" charset="0"/>
              </a:rPr>
              <a:t>Fixed</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Point(Int)</a:t>
            </a:r>
            <a:r>
              <a:rPr lang="zh-CN" altLang="en-US" sz="2400" b="1" dirty="0">
                <a:latin typeface="Gill Sans MT" panose="020B0502020104020203" pitchFamily="34" charset="0"/>
              </a:rPr>
              <a:t> </a:t>
            </a:r>
            <a:r>
              <a:rPr lang="en-US" altLang="zh-CN" sz="2400" dirty="0">
                <a:latin typeface="Gill Sans MT" panose="020B0502020104020203" pitchFamily="34" charset="0"/>
              </a:rPr>
              <a:t>has</a:t>
            </a:r>
            <a:r>
              <a:rPr lang="zh-CN" altLang="en-US" sz="2400" dirty="0">
                <a:latin typeface="Gill Sans MT" panose="020B0502020104020203" pitchFamily="34" charset="0"/>
              </a:rPr>
              <a:t> </a:t>
            </a:r>
            <a:r>
              <a:rPr lang="en-US" altLang="zh-CN" sz="2400" dirty="0">
                <a:latin typeface="Gill Sans MT" panose="020B0502020104020203" pitchFamily="34" charset="0"/>
              </a:rPr>
              <a:t>fixed</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p>
          <a:p>
            <a:endParaRPr lang="en-US" altLang="zh-CN" sz="2400" dirty="0">
              <a:latin typeface="Gill Sans MT" panose="020B0502020104020203" pitchFamily="34" charset="0"/>
            </a:endParaRPr>
          </a:p>
          <a:p>
            <a:r>
              <a:rPr lang="en-US" altLang="zh-CN" sz="2400" dirty="0">
                <a:latin typeface="Gill Sans MT" panose="020B0502020104020203" pitchFamily="34" charset="0"/>
              </a:rPr>
              <a:t>CPU</a:t>
            </a:r>
            <a:r>
              <a:rPr lang="zh-CN" altLang="en-US" sz="2400" dirty="0">
                <a:latin typeface="Gill Sans MT" panose="020B0502020104020203" pitchFamily="34" charset="0"/>
              </a:rPr>
              <a:t> 或者 </a:t>
            </a:r>
            <a:r>
              <a:rPr lang="en-US" altLang="zh-CN" sz="2400" dirty="0">
                <a:latin typeface="Gill Sans MT" panose="020B0502020104020203" pitchFamily="34" charset="0"/>
              </a:rPr>
              <a:t>GPU</a:t>
            </a:r>
            <a:r>
              <a:rPr lang="zh-CN" altLang="en-US" sz="2400" dirty="0">
                <a:latin typeface="Gill Sans MT" panose="020B0502020104020203" pitchFamily="34" charset="0"/>
              </a:rPr>
              <a:t> 默认采用 </a:t>
            </a:r>
            <a:r>
              <a:rPr lang="en-US" altLang="zh-CN" sz="2400" dirty="0">
                <a:latin typeface="Gill Sans MT" panose="020B0502020104020203" pitchFamily="34" charset="0"/>
              </a:rPr>
              <a:t>FP32</a:t>
            </a:r>
            <a:endParaRPr lang="zh-CN" altLang="en-US" sz="2400" dirty="0">
              <a:latin typeface="Gill Sans MT" panose="020B0502020104020203" pitchFamily="34" charset="0"/>
            </a:endParaRPr>
          </a:p>
        </p:txBody>
      </p:sp>
    </p:spTree>
    <p:extLst>
      <p:ext uri="{BB962C8B-B14F-4D97-AF65-F5344CB8AC3E}">
        <p14:creationId xmlns:p14="http://schemas.microsoft.com/office/powerpoint/2010/main" val="343949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B82E1-6AAB-834D-832F-02C17BE9BC33}"/>
              </a:ext>
            </a:extLst>
          </p:cNvPr>
          <p:cNvSpPr>
            <a:spLocks noGrp="1"/>
          </p:cNvSpPr>
          <p:nvPr>
            <p:ph type="title"/>
          </p:nvPr>
        </p:nvSpPr>
        <p:spPr/>
        <p:txBody>
          <a:bodyPr/>
          <a:lstStyle/>
          <a:p>
            <a:r>
              <a:rPr kumimoji="1" lang="zh-CN" altLang="en-US" dirty="0"/>
              <a:t>降低精度（降低 </a:t>
            </a:r>
            <a:r>
              <a:rPr kumimoji="1" lang="en-US" altLang="zh-CN" dirty="0"/>
              <a:t>bit</a:t>
            </a:r>
            <a:r>
              <a:rPr kumimoji="1" lang="zh-CN" altLang="en-US" dirty="0"/>
              <a:t> </a:t>
            </a:r>
            <a:r>
              <a:rPr kumimoji="1" lang="en-US" altLang="zh-CN" dirty="0"/>
              <a:t>width</a:t>
            </a:r>
            <a:r>
              <a:rPr kumimoji="1" lang="zh-CN" altLang="en-US" dirty="0"/>
              <a:t>）</a:t>
            </a:r>
          </a:p>
        </p:txBody>
      </p:sp>
      <p:sp>
        <p:nvSpPr>
          <p:cNvPr id="6" name="内容占位符 5">
            <a:extLst>
              <a:ext uri="{FF2B5EF4-FFF2-40B4-BE49-F238E27FC236}">
                <a16:creationId xmlns:a16="http://schemas.microsoft.com/office/drawing/2014/main" id="{8A9B4523-4202-1E4C-B0E6-244A74B14FD4}"/>
              </a:ext>
            </a:extLst>
          </p:cNvPr>
          <p:cNvSpPr>
            <a:spLocks noGrp="1"/>
          </p:cNvSpPr>
          <p:nvPr>
            <p:ph sz="half" idx="1"/>
          </p:nvPr>
        </p:nvSpPr>
        <p:spPr>
          <a:xfrm>
            <a:off x="623635" y="1412776"/>
            <a:ext cx="10963473" cy="1872208"/>
          </a:xfrm>
        </p:spPr>
        <p:txBody>
          <a:bodyPr/>
          <a:lstStyle/>
          <a:p>
            <a:r>
              <a:rPr lang="zh-CN" altLang="en-US" dirty="0">
                <a:latin typeface="Gill Sans MT" panose="020B0502020104020203" pitchFamily="34" charset="0"/>
              </a:rPr>
              <a:t>对于 </a:t>
            </a:r>
            <a:r>
              <a:rPr lang="en-US" altLang="zh-CN" dirty="0">
                <a:latin typeface="Gill Sans MT" panose="020B0502020104020203" pitchFamily="34" charset="0"/>
              </a:rPr>
              <a:t>MAC</a:t>
            </a:r>
            <a:r>
              <a:rPr lang="zh-CN" altLang="en-US" dirty="0">
                <a:latin typeface="Gill Sans MT" panose="020B0502020104020203" pitchFamily="34" charset="0"/>
              </a:rPr>
              <a:t> 的输入和输出，能够有效减少数据的搬运和存储开销</a:t>
            </a:r>
            <a:endParaRPr lang="en-US" altLang="zh-CN" dirty="0">
              <a:latin typeface="Gill Sans MT" panose="020B0502020104020203" pitchFamily="34" charset="0"/>
            </a:endParaRPr>
          </a:p>
          <a:p>
            <a:pPr lvl="1"/>
            <a:r>
              <a:rPr lang="en-US" altLang="zh-CN" dirty="0">
                <a:latin typeface="Gill Sans MT" panose="020B0502020104020203" pitchFamily="34" charset="0"/>
              </a:rPr>
              <a:t>Smaller</a:t>
            </a:r>
            <a:r>
              <a:rPr lang="zh-CN" altLang="en-US" dirty="0">
                <a:latin typeface="Gill Sans MT" panose="020B0502020104020203" pitchFamily="34" charset="0"/>
              </a:rPr>
              <a:t> </a:t>
            </a:r>
            <a:r>
              <a:rPr lang="en-US" altLang="zh-CN" dirty="0">
                <a:latin typeface="Gill Sans MT" panose="020B0502020104020203" pitchFamily="34" charset="0"/>
              </a:rPr>
              <a:t>Memory</a:t>
            </a:r>
            <a:r>
              <a:rPr lang="zh-CN" altLang="en-US" dirty="0">
                <a:latin typeface="Gill Sans MT" panose="020B0502020104020203" pitchFamily="34" charset="0"/>
              </a:rPr>
              <a:t> </a:t>
            </a:r>
            <a:r>
              <a:rPr lang="en-US" altLang="zh-CN" dirty="0">
                <a:latin typeface="Microsoft YaHei" panose="020B0503020204020204" pitchFamily="34" charset="-122"/>
                <a:ea typeface="Microsoft YaHei" panose="020B0503020204020204" pitchFamily="34" charset="-122"/>
              </a:rPr>
              <a:t>-&gt;</a:t>
            </a:r>
            <a:r>
              <a:rPr lang="zh-CN" altLang="en-US" dirty="0">
                <a:latin typeface="Gill Sans MT" panose="020B0502020104020203" pitchFamily="34" charset="0"/>
              </a:rPr>
              <a:t> </a:t>
            </a:r>
            <a:r>
              <a:rPr lang="en-US" altLang="zh-CN" dirty="0">
                <a:latin typeface="Gill Sans MT" panose="020B0502020104020203" pitchFamily="34" charset="0"/>
              </a:rPr>
              <a:t>Lower</a:t>
            </a:r>
            <a:r>
              <a:rPr lang="zh-CN" altLang="en-US" dirty="0">
                <a:latin typeface="Gill Sans MT" panose="020B0502020104020203" pitchFamily="34" charset="0"/>
              </a:rPr>
              <a:t> </a:t>
            </a:r>
            <a:r>
              <a:rPr lang="en-US" altLang="zh-CN" dirty="0">
                <a:latin typeface="Gill Sans MT" panose="020B0502020104020203" pitchFamily="34" charset="0"/>
              </a:rPr>
              <a:t>energy</a:t>
            </a:r>
          </a:p>
          <a:p>
            <a:r>
              <a:rPr lang="zh-CN" altLang="en-US" dirty="0">
                <a:latin typeface="Gill Sans MT" panose="020B0502020104020203" pitchFamily="34" charset="0"/>
              </a:rPr>
              <a:t>减少 </a:t>
            </a:r>
            <a:r>
              <a:rPr lang="en-US" altLang="zh-CN" dirty="0">
                <a:latin typeface="Gill Sans MT" panose="020B0502020104020203" pitchFamily="34" charset="0"/>
              </a:rPr>
              <a:t>MAC</a:t>
            </a:r>
            <a:r>
              <a:rPr lang="zh-CN" altLang="en-US" dirty="0">
                <a:latin typeface="Gill Sans MT" panose="020B0502020104020203" pitchFamily="34" charset="0"/>
              </a:rPr>
              <a:t> 计算的开销和代价</a:t>
            </a:r>
            <a:endParaRPr lang="en-US" altLang="zh-CN" dirty="0">
              <a:latin typeface="Gill Sans MT" panose="020B0502020104020203" pitchFamily="34" charset="0"/>
            </a:endParaRPr>
          </a:p>
          <a:p>
            <a:pPr lvl="1"/>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int8</a:t>
            </a:r>
            <a:r>
              <a:rPr lang="zh-CN" altLang="en-US" dirty="0">
                <a:latin typeface="Gill Sans MT" panose="020B0502020104020203" pitchFamily="34" charset="0"/>
              </a:rPr>
              <a:t> </a:t>
            </a:r>
            <a:r>
              <a:rPr lang="en-US" altLang="zh-CN" dirty="0">
                <a:latin typeface="Gill Sans MT" panose="020B0502020104020203" pitchFamily="34" charset="0"/>
              </a:rPr>
              <a:t>x</a:t>
            </a:r>
            <a:r>
              <a:rPr lang="zh-CN" altLang="en-US" dirty="0">
                <a:latin typeface="Gill Sans MT" panose="020B0502020104020203" pitchFamily="34" charset="0"/>
              </a:rPr>
              <a:t> </a:t>
            </a:r>
            <a:r>
              <a:rPr lang="en-US" altLang="zh-CN" dirty="0">
                <a:latin typeface="Gill Sans MT" panose="020B0502020104020203" pitchFamily="34" charset="0"/>
              </a:rPr>
              <a:t>int8</a:t>
            </a:r>
            <a:r>
              <a:rPr lang="zh-CN" altLang="en-US" dirty="0">
                <a:latin typeface="Gill Sans MT" panose="020B0502020104020203" pitchFamily="34" charset="0"/>
              </a:rPr>
              <a:t>  </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 </a:t>
            </a:r>
            <a:r>
              <a:rPr lang="en-US" altLang="zh-CN" dirty="0">
                <a:latin typeface="Gill Sans MT" panose="020B0502020104020203" pitchFamily="34" charset="0"/>
              </a:rPr>
              <a:t>int16</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 </a:t>
            </a:r>
            <a:r>
              <a:rPr lang="en-US" altLang="zh-CN" dirty="0">
                <a:latin typeface="Gill Sans MT" panose="020B0502020104020203" pitchFamily="34" charset="0"/>
              </a:rPr>
              <a:t>x</a:t>
            </a:r>
            <a:r>
              <a:rPr lang="zh-CN" altLang="en-US" dirty="0">
                <a:latin typeface="Gill Sans MT" panose="020B0502020104020203" pitchFamily="34" charset="0"/>
              </a:rPr>
              <a:t> </a:t>
            </a:r>
            <a:r>
              <a:rPr lang="en-US" altLang="zh-CN" dirty="0">
                <a:latin typeface="Gill Sans MT" panose="020B0502020104020203" pitchFamily="34" charset="0"/>
              </a:rPr>
              <a:t>fp16</a:t>
            </a:r>
            <a:r>
              <a:rPr lang="zh-CN" altLang="en-US" dirty="0">
                <a:latin typeface="Gill Sans MT" panose="020B0502020104020203" pitchFamily="34" charset="0"/>
              </a:rPr>
              <a:t>  </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 </a:t>
            </a:r>
            <a:r>
              <a:rPr lang="en-US" altLang="zh-CN" dirty="0">
                <a:latin typeface="Gill Sans MT" panose="020B0502020104020203" pitchFamily="34" charset="0"/>
              </a:rPr>
              <a:t>fp32</a:t>
            </a:r>
          </a:p>
        </p:txBody>
      </p:sp>
      <p:pic>
        <p:nvPicPr>
          <p:cNvPr id="8" name="图片 7">
            <a:extLst>
              <a:ext uri="{FF2B5EF4-FFF2-40B4-BE49-F238E27FC236}">
                <a16:creationId xmlns:a16="http://schemas.microsoft.com/office/drawing/2014/main" id="{7F1A8D27-6101-C94C-9952-7764ADB370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1243" y="3789040"/>
            <a:ext cx="5885756" cy="2121341"/>
          </a:xfrm>
          <a:prstGeom prst="rect">
            <a:avLst/>
          </a:prstGeom>
        </p:spPr>
      </p:pic>
      <p:pic>
        <p:nvPicPr>
          <p:cNvPr id="10" name="图片 9">
            <a:extLst>
              <a:ext uri="{FF2B5EF4-FFF2-40B4-BE49-F238E27FC236}">
                <a16:creationId xmlns:a16="http://schemas.microsoft.com/office/drawing/2014/main" id="{A508676A-901B-0045-9AB2-F98437C67C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0429" y="3583768"/>
            <a:ext cx="4997731" cy="2645544"/>
          </a:xfrm>
          <a:prstGeom prst="rect">
            <a:avLst/>
          </a:prstGeom>
        </p:spPr>
      </p:pic>
    </p:spTree>
    <p:extLst>
      <p:ext uri="{BB962C8B-B14F-4D97-AF65-F5344CB8AC3E}">
        <p14:creationId xmlns:p14="http://schemas.microsoft.com/office/powerpoint/2010/main" val="70543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72DACD4-02CD-874D-AA85-6A10A90E36A4}"/>
              </a:ext>
            </a:extLst>
          </p:cNvPr>
          <p:cNvSpPr>
            <a:spLocks noGrp="1"/>
          </p:cNvSpPr>
          <p:nvPr>
            <p:ph type="title"/>
          </p:nvPr>
        </p:nvSpPr>
        <p:spPr/>
        <p:txBody>
          <a:bodyPr/>
          <a:lstStyle/>
          <a:p>
            <a:r>
              <a:rPr lang="zh-CN" altLang="en-US" dirty="0"/>
              <a:t>降低位宽对功耗和芯片面积的影响</a:t>
            </a:r>
          </a:p>
        </p:txBody>
      </p:sp>
      <p:graphicFrame>
        <p:nvGraphicFramePr>
          <p:cNvPr id="8" name="表格 7">
            <a:extLst>
              <a:ext uri="{FF2B5EF4-FFF2-40B4-BE49-F238E27FC236}">
                <a16:creationId xmlns:a16="http://schemas.microsoft.com/office/drawing/2014/main" id="{44C5E2CD-0D85-394F-8A46-7828CF0A5C27}"/>
              </a:ext>
            </a:extLst>
          </p:cNvPr>
          <p:cNvGraphicFramePr>
            <a:graphicFrameLocks noGrp="1"/>
          </p:cNvGraphicFramePr>
          <p:nvPr>
            <p:extLst>
              <p:ext uri="{D42A27DB-BD31-4B8C-83A1-F6EECF244321}">
                <p14:modId xmlns:p14="http://schemas.microsoft.com/office/powerpoint/2010/main" val="1189060768"/>
              </p:ext>
            </p:extLst>
          </p:nvPr>
        </p:nvGraphicFramePr>
        <p:xfrm>
          <a:off x="1081323" y="1916832"/>
          <a:ext cx="4224970" cy="4176468"/>
        </p:xfrm>
        <a:graphic>
          <a:graphicData uri="http://schemas.openxmlformats.org/drawingml/2006/table">
            <a:tbl>
              <a:tblPr firstRow="1" bandRow="1">
                <a:tableStyleId>{EB344D84-9AFB-497E-A393-DC336BA19D2E}</a:tableStyleId>
              </a:tblPr>
              <a:tblGrid>
                <a:gridCol w="2782220">
                  <a:extLst>
                    <a:ext uri="{9D8B030D-6E8A-4147-A177-3AD203B41FA5}">
                      <a16:colId xmlns:a16="http://schemas.microsoft.com/office/drawing/2014/main" val="2861574184"/>
                    </a:ext>
                  </a:extLst>
                </a:gridCol>
                <a:gridCol w="1442750">
                  <a:extLst>
                    <a:ext uri="{9D8B030D-6E8A-4147-A177-3AD203B41FA5}">
                      <a16:colId xmlns:a16="http://schemas.microsoft.com/office/drawing/2014/main" val="924398971"/>
                    </a:ext>
                  </a:extLst>
                </a:gridCol>
              </a:tblGrid>
              <a:tr h="348039">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Energy(</a:t>
                      </a:r>
                      <a:r>
                        <a:rPr lang="en-US" altLang="zh-CN" sz="1400" dirty="0" err="1">
                          <a:solidFill>
                            <a:srgbClr val="374154"/>
                          </a:solidFill>
                          <a:latin typeface="Gill Sans MT" panose="020B0502020104020203" pitchFamily="34" charset="0"/>
                        </a:rPr>
                        <a:t>pJ</a:t>
                      </a:r>
                      <a:r>
                        <a:rPr lang="en-US" altLang="zh-CN" sz="1400" dirty="0">
                          <a:solidFill>
                            <a:srgbClr val="374154"/>
                          </a:solidFill>
                          <a:latin typeface="Gill Sans MT" panose="020B0502020104020203" pitchFamily="34" charset="0"/>
                        </a:rPr>
                        <a:t>)</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0.03</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0.9</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graphicFrame>
        <p:nvGraphicFramePr>
          <p:cNvPr id="10" name="表格 9">
            <a:extLst>
              <a:ext uri="{FF2B5EF4-FFF2-40B4-BE49-F238E27FC236}">
                <a16:creationId xmlns:a16="http://schemas.microsoft.com/office/drawing/2014/main" id="{9D82D18E-AE81-E048-B14D-1B98659CEBA7}"/>
              </a:ext>
            </a:extLst>
          </p:cNvPr>
          <p:cNvGraphicFramePr>
            <a:graphicFrameLocks noGrp="1"/>
          </p:cNvGraphicFramePr>
          <p:nvPr>
            <p:extLst>
              <p:ext uri="{D42A27DB-BD31-4B8C-83A1-F6EECF244321}">
                <p14:modId xmlns:p14="http://schemas.microsoft.com/office/powerpoint/2010/main" val="1826836675"/>
              </p:ext>
            </p:extLst>
          </p:nvPr>
        </p:nvGraphicFramePr>
        <p:xfrm>
          <a:off x="6674445" y="1916828"/>
          <a:ext cx="4224970" cy="4176468"/>
        </p:xfrm>
        <a:graphic>
          <a:graphicData uri="http://schemas.openxmlformats.org/drawingml/2006/table">
            <a:tbl>
              <a:tblPr firstRow="1" bandRow="1">
                <a:tableStyleId>{EB344D84-9AFB-497E-A393-DC336BA19D2E}</a:tableStyleId>
              </a:tblPr>
              <a:tblGrid>
                <a:gridCol w="2782220">
                  <a:extLst>
                    <a:ext uri="{9D8B030D-6E8A-4147-A177-3AD203B41FA5}">
                      <a16:colId xmlns:a16="http://schemas.microsoft.com/office/drawing/2014/main" val="2861574184"/>
                    </a:ext>
                  </a:extLst>
                </a:gridCol>
                <a:gridCol w="1442750">
                  <a:extLst>
                    <a:ext uri="{9D8B030D-6E8A-4147-A177-3AD203B41FA5}">
                      <a16:colId xmlns:a16="http://schemas.microsoft.com/office/drawing/2014/main" val="924398971"/>
                    </a:ext>
                  </a:extLst>
                </a:gridCol>
              </a:tblGrid>
              <a:tr h="348039">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Area(um^2)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36</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127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1360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4184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282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3495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7700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N/A</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N/A</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sp>
        <p:nvSpPr>
          <p:cNvPr id="11" name="内容占位符 7">
            <a:extLst>
              <a:ext uri="{FF2B5EF4-FFF2-40B4-BE49-F238E27FC236}">
                <a16:creationId xmlns:a16="http://schemas.microsoft.com/office/drawing/2014/main" id="{BAC2C087-CC6E-D445-80F9-99F017184A88}"/>
              </a:ext>
            </a:extLst>
          </p:cNvPr>
          <p:cNvSpPr>
            <a:spLocks noGrp="1"/>
          </p:cNvSpPr>
          <p:nvPr>
            <p:ph sz="half" idx="1"/>
          </p:nvPr>
        </p:nvSpPr>
        <p:spPr>
          <a:xfrm>
            <a:off x="1633885" y="1268760"/>
            <a:ext cx="3026474" cy="589190"/>
          </a:xfrm>
        </p:spPr>
        <p:txBody>
          <a:bodyPr anchor="ctr"/>
          <a:lstStyle/>
          <a:p>
            <a:pPr marL="0" indent="0" algn="ctr">
              <a:lnSpc>
                <a:spcPct val="100000"/>
              </a:lnSpc>
              <a:buNone/>
            </a:pPr>
            <a:r>
              <a:rPr lang="en-US" altLang="zh-CN" sz="2400" dirty="0">
                <a:latin typeface="Gill Sans MT" panose="020B0502020104020203" pitchFamily="34" charset="0"/>
              </a:rPr>
              <a:t>Relative</a:t>
            </a:r>
            <a:r>
              <a:rPr lang="zh-CN" altLang="en-US" sz="2400" dirty="0">
                <a:latin typeface="Gill Sans MT" panose="020B0502020104020203" pitchFamily="34" charset="0"/>
              </a:rPr>
              <a:t> </a:t>
            </a:r>
            <a:r>
              <a:rPr lang="en-US" altLang="zh-CN" sz="2400" dirty="0">
                <a:latin typeface="Gill Sans MT" panose="020B0502020104020203" pitchFamily="34" charset="0"/>
              </a:rPr>
              <a:t>Energy</a:t>
            </a:r>
            <a:r>
              <a:rPr lang="zh-CN" altLang="en-US" sz="2400" dirty="0">
                <a:latin typeface="Gill Sans MT" panose="020B0502020104020203" pitchFamily="34" charset="0"/>
              </a:rPr>
              <a:t> </a:t>
            </a:r>
            <a:r>
              <a:rPr lang="en-US" altLang="zh-CN" sz="2400" dirty="0">
                <a:latin typeface="Gill Sans MT" panose="020B0502020104020203" pitchFamily="34" charset="0"/>
              </a:rPr>
              <a:t>Cost</a:t>
            </a:r>
            <a:endParaRPr lang="zh-CN" altLang="en-US" sz="2400" dirty="0">
              <a:latin typeface="Gill Sans MT" panose="020B0502020104020203" pitchFamily="34" charset="0"/>
            </a:endParaRPr>
          </a:p>
        </p:txBody>
      </p:sp>
      <p:sp>
        <p:nvSpPr>
          <p:cNvPr id="12" name="内容占位符 7">
            <a:extLst>
              <a:ext uri="{FF2B5EF4-FFF2-40B4-BE49-F238E27FC236}">
                <a16:creationId xmlns:a16="http://schemas.microsoft.com/office/drawing/2014/main" id="{83FC00CE-51F7-D545-AB6E-851639B27B11}"/>
              </a:ext>
            </a:extLst>
          </p:cNvPr>
          <p:cNvSpPr txBox="1">
            <a:spLocks/>
          </p:cNvSpPr>
          <p:nvPr/>
        </p:nvSpPr>
        <p:spPr>
          <a:xfrm>
            <a:off x="7178501" y="1268760"/>
            <a:ext cx="302647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sz="2400" dirty="0">
                <a:latin typeface="Gill Sans MT" panose="020B0502020104020203" pitchFamily="34" charset="0"/>
              </a:rPr>
              <a:t>Relative</a:t>
            </a:r>
            <a:r>
              <a:rPr lang="zh-CN" altLang="en-US" sz="2400" dirty="0">
                <a:latin typeface="Gill Sans MT" panose="020B0502020104020203" pitchFamily="34" charset="0"/>
              </a:rPr>
              <a:t> </a:t>
            </a:r>
            <a:r>
              <a:rPr lang="en-US" altLang="zh-CN" sz="2400" dirty="0">
                <a:latin typeface="Gill Sans MT" panose="020B0502020104020203" pitchFamily="34" charset="0"/>
              </a:rPr>
              <a:t>Area</a:t>
            </a:r>
            <a:r>
              <a:rPr lang="zh-CN" altLang="en-US" sz="2400" dirty="0">
                <a:latin typeface="Gill Sans MT" panose="020B0502020104020203" pitchFamily="34" charset="0"/>
              </a:rPr>
              <a:t> </a:t>
            </a:r>
            <a:r>
              <a:rPr lang="en-US" altLang="zh-CN" sz="2400" dirty="0">
                <a:latin typeface="Gill Sans MT" panose="020B0502020104020203" pitchFamily="34" charset="0"/>
              </a:rPr>
              <a:t>Cost</a:t>
            </a:r>
            <a:endParaRPr lang="en-US" sz="2400" dirty="0">
              <a:latin typeface="Gill Sans MT" panose="020B0502020104020203" pitchFamily="34" charset="0"/>
            </a:endParaRPr>
          </a:p>
        </p:txBody>
      </p:sp>
    </p:spTree>
    <p:extLst>
      <p:ext uri="{BB962C8B-B14F-4D97-AF65-F5344CB8AC3E}">
        <p14:creationId xmlns:p14="http://schemas.microsoft.com/office/powerpoint/2010/main" val="371947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00FC584-FC87-BE4F-8818-C1F3BC8DE94D}"/>
              </a:ext>
            </a:extLst>
          </p:cNvPr>
          <p:cNvSpPr>
            <a:spLocks noGrp="1"/>
          </p:cNvSpPr>
          <p:nvPr>
            <p:ph type="title"/>
          </p:nvPr>
        </p:nvSpPr>
        <p:spPr/>
        <p:txBody>
          <a:bodyPr/>
          <a:lstStyle/>
          <a:p>
            <a:r>
              <a:rPr lang="zh-CN" altLang="en-US" dirty="0"/>
              <a:t>市面产品</a:t>
            </a:r>
          </a:p>
        </p:txBody>
      </p:sp>
      <p:sp>
        <p:nvSpPr>
          <p:cNvPr id="7" name="内容占位符 6">
            <a:extLst>
              <a:ext uri="{FF2B5EF4-FFF2-40B4-BE49-F238E27FC236}">
                <a16:creationId xmlns:a16="http://schemas.microsoft.com/office/drawing/2014/main" id="{36CB916F-1183-E443-B532-5A2945ED7D5B}"/>
              </a:ext>
            </a:extLst>
          </p:cNvPr>
          <p:cNvSpPr>
            <a:spLocks noGrp="1"/>
          </p:cNvSpPr>
          <p:nvPr>
            <p:ph sz="half" idx="1"/>
          </p:nvPr>
        </p:nvSpPr>
        <p:spPr>
          <a:xfrm>
            <a:off x="719304" y="1349925"/>
            <a:ext cx="10963473" cy="589191"/>
          </a:xfrm>
        </p:spPr>
        <p:txBody>
          <a:bodyPr/>
          <a:lstStyle/>
          <a:p>
            <a:r>
              <a:rPr lang="zh-CN" altLang="en-US" dirty="0">
                <a:latin typeface="Gill Sans MT" panose="020B0502020104020203" pitchFamily="34" charset="0"/>
              </a:rPr>
              <a:t>市面上已经推出 </a:t>
            </a:r>
            <a:r>
              <a:rPr lang="en-US" altLang="zh-CN" dirty="0">
                <a:latin typeface="Gill Sans MT" panose="020B0502020104020203" pitchFamily="34" charset="0"/>
              </a:rPr>
              <a:t>8-bit</a:t>
            </a:r>
            <a:r>
              <a:rPr lang="zh-CN" altLang="en-US" dirty="0">
                <a:latin typeface="Gill Sans MT" panose="020B0502020104020203" pitchFamily="34" charset="0"/>
              </a:rPr>
              <a:t> 推理 </a:t>
            </a:r>
            <a:r>
              <a:rPr lang="en-US" altLang="zh-CN" dirty="0">
                <a:latin typeface="Gill Sans MT" panose="020B0502020104020203" pitchFamily="34" charset="0"/>
              </a:rPr>
              <a:t>&amp;</a:t>
            </a:r>
            <a:r>
              <a:rPr lang="zh-CN" altLang="en-US" dirty="0">
                <a:latin typeface="Gill Sans MT" panose="020B0502020104020203" pitchFamily="34" charset="0"/>
              </a:rPr>
              <a:t> </a:t>
            </a:r>
            <a:r>
              <a:rPr lang="en-US" altLang="zh-CN" dirty="0">
                <a:latin typeface="Gill Sans MT" panose="020B0502020104020203" pitchFamily="34" charset="0"/>
              </a:rPr>
              <a:t>16-bit</a:t>
            </a:r>
            <a:r>
              <a:rPr lang="zh-CN" altLang="en-US" dirty="0">
                <a:latin typeface="Gill Sans MT" panose="020B0502020104020203" pitchFamily="34" charset="0"/>
              </a:rPr>
              <a:t> </a:t>
            </a:r>
            <a:r>
              <a:rPr lang="en-US" altLang="zh-CN" dirty="0">
                <a:latin typeface="Gill Sans MT" panose="020B0502020104020203" pitchFamily="34" charset="0"/>
              </a:rPr>
              <a:t>float</a:t>
            </a:r>
            <a:r>
              <a:rPr lang="zh-CN" altLang="en-US" dirty="0">
                <a:latin typeface="Gill Sans MT" panose="020B0502020104020203" pitchFamily="34" charset="0"/>
              </a:rPr>
              <a:t> 训练的产品</a:t>
            </a:r>
          </a:p>
        </p:txBody>
      </p:sp>
      <p:pic>
        <p:nvPicPr>
          <p:cNvPr id="2" name="图片 1">
            <a:extLst>
              <a:ext uri="{FF2B5EF4-FFF2-40B4-BE49-F238E27FC236}">
                <a16:creationId xmlns:a16="http://schemas.microsoft.com/office/drawing/2014/main" id="{71F644C4-8393-F04C-941E-EF3465517C3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3805" y="2144365"/>
            <a:ext cx="3528392" cy="3444875"/>
          </a:xfrm>
          <a:prstGeom prst="rect">
            <a:avLst/>
          </a:prstGeom>
        </p:spPr>
      </p:pic>
      <p:pic>
        <p:nvPicPr>
          <p:cNvPr id="3" name="图片 2">
            <a:extLst>
              <a:ext uri="{FF2B5EF4-FFF2-40B4-BE49-F238E27FC236}">
                <a16:creationId xmlns:a16="http://schemas.microsoft.com/office/drawing/2014/main" id="{755E0AAF-6CEA-844A-9C2D-34988360EB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0993" y="2216372"/>
            <a:ext cx="5868194" cy="3300859"/>
          </a:xfrm>
          <a:prstGeom prst="rect">
            <a:avLst/>
          </a:prstGeom>
        </p:spPr>
      </p:pic>
      <p:sp>
        <p:nvSpPr>
          <p:cNvPr id="8" name="内容占位符 7">
            <a:extLst>
              <a:ext uri="{FF2B5EF4-FFF2-40B4-BE49-F238E27FC236}">
                <a16:creationId xmlns:a16="http://schemas.microsoft.com/office/drawing/2014/main" id="{61C4014D-8F3C-9741-A54C-CDF66A6EF660}"/>
              </a:ext>
            </a:extLst>
          </p:cNvPr>
          <p:cNvSpPr txBox="1">
            <a:spLocks/>
          </p:cNvSpPr>
          <p:nvPr/>
        </p:nvSpPr>
        <p:spPr>
          <a:xfrm>
            <a:off x="1057821" y="5648122"/>
            <a:ext cx="302647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zh-CN" altLang="en-US" sz="2400" dirty="0">
                <a:latin typeface="Gill Sans MT" panose="020B0502020104020203" pitchFamily="34" charset="0"/>
              </a:rPr>
              <a:t>华为昇腾 </a:t>
            </a:r>
            <a:r>
              <a:rPr lang="en-US" altLang="zh-CN" sz="2400" dirty="0">
                <a:latin typeface="Gill Sans MT" panose="020B0502020104020203" pitchFamily="34" charset="0"/>
              </a:rPr>
              <a:t>910</a:t>
            </a:r>
            <a:endParaRPr lang="en-US" sz="2400" dirty="0">
              <a:latin typeface="Gill Sans MT" panose="020B0502020104020203" pitchFamily="34" charset="0"/>
            </a:endParaRPr>
          </a:p>
        </p:txBody>
      </p:sp>
      <p:sp>
        <p:nvSpPr>
          <p:cNvPr id="9" name="内容占位符 7">
            <a:extLst>
              <a:ext uri="{FF2B5EF4-FFF2-40B4-BE49-F238E27FC236}">
                <a16:creationId xmlns:a16="http://schemas.microsoft.com/office/drawing/2014/main" id="{4C47F5CB-CFA6-CD49-B40C-67096843865E}"/>
              </a:ext>
            </a:extLst>
          </p:cNvPr>
          <p:cNvSpPr txBox="1">
            <a:spLocks/>
          </p:cNvSpPr>
          <p:nvPr/>
        </p:nvSpPr>
        <p:spPr>
          <a:xfrm>
            <a:off x="6962477" y="5648122"/>
            <a:ext cx="302647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sz="2400" dirty="0">
                <a:latin typeface="Gill Sans MT" panose="020B0502020104020203" pitchFamily="34" charset="0"/>
              </a:rPr>
              <a:t>NVIDIA</a:t>
            </a:r>
            <a:r>
              <a:rPr lang="zh-CN" altLang="en-US" sz="2400" dirty="0">
                <a:latin typeface="Gill Sans MT" panose="020B0502020104020203" pitchFamily="34" charset="0"/>
              </a:rPr>
              <a:t> </a:t>
            </a:r>
            <a:r>
              <a:rPr lang="en-US" altLang="zh-CN" sz="2400" dirty="0">
                <a:latin typeface="Gill Sans MT" panose="020B0502020104020203" pitchFamily="34" charset="0"/>
              </a:rPr>
              <a:t>A100</a:t>
            </a:r>
          </a:p>
        </p:txBody>
      </p:sp>
    </p:spTree>
    <p:extLst>
      <p:ext uri="{BB962C8B-B14F-4D97-AF65-F5344CB8AC3E}">
        <p14:creationId xmlns:p14="http://schemas.microsoft.com/office/powerpoint/2010/main" val="2572642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sp>
        <p:nvSpPr>
          <p:cNvPr id="7" name="内容占位符 6">
            <a:extLst>
              <a:ext uri="{FF2B5EF4-FFF2-40B4-BE49-F238E27FC236}">
                <a16:creationId xmlns:a16="http://schemas.microsoft.com/office/drawing/2014/main" id="{85DC9CD3-615C-9746-A8F4-AAFDFF8FB65A}"/>
              </a:ext>
            </a:extLst>
          </p:cNvPr>
          <p:cNvSpPr>
            <a:spLocks noGrp="1"/>
          </p:cNvSpPr>
          <p:nvPr>
            <p:ph sz="half" idx="1"/>
          </p:nvPr>
        </p:nvSpPr>
        <p:spPr/>
        <p:txBody>
          <a:bodyPr/>
          <a:lstStyle/>
          <a:p>
            <a:r>
              <a:rPr lang="en-US" altLang="zh-CN" b="1" dirty="0"/>
              <a:t>Reduce</a:t>
            </a:r>
            <a:r>
              <a:rPr lang="zh-CN" altLang="en-US" b="1" dirty="0"/>
              <a:t> </a:t>
            </a:r>
            <a:r>
              <a:rPr lang="en-US" altLang="zh-CN" b="1" dirty="0"/>
              <a:t>number</a:t>
            </a:r>
            <a:r>
              <a:rPr lang="zh-CN" altLang="en-US" b="1" dirty="0"/>
              <a:t> </a:t>
            </a:r>
            <a:r>
              <a:rPr lang="en-US" altLang="zh-CN" b="1" dirty="0"/>
              <a:t>of</a:t>
            </a:r>
            <a:r>
              <a:rPr lang="zh-CN" altLang="en-US" b="1" dirty="0"/>
              <a:t> </a:t>
            </a:r>
            <a:r>
              <a:rPr lang="en-US" altLang="zh-CN" b="1" dirty="0"/>
              <a:t>unique</a:t>
            </a:r>
            <a:r>
              <a:rPr lang="zh-CN" altLang="en-US" b="1" dirty="0"/>
              <a:t> </a:t>
            </a:r>
            <a:r>
              <a:rPr lang="en-US" altLang="zh-CN" b="1" dirty="0"/>
              <a:t>values</a:t>
            </a:r>
            <a:r>
              <a:rPr lang="zh-CN" altLang="en-US" b="1" dirty="0"/>
              <a:t> </a:t>
            </a:r>
            <a:r>
              <a:rPr lang="en-US" altLang="zh-CN" b="1" dirty="0"/>
              <a:t>–</a:t>
            </a:r>
            <a:r>
              <a:rPr lang="zh-CN" altLang="en-US" b="1" dirty="0"/>
              <a:t> </a:t>
            </a:r>
            <a:r>
              <a:rPr lang="en-US" altLang="zh-CN" b="1" dirty="0">
                <a:latin typeface="Gill Sans MT" panose="020B0502020104020203" pitchFamily="34" charset="0"/>
              </a:rPr>
              <a:t>Precision(M-bits)</a:t>
            </a:r>
          </a:p>
          <a:p>
            <a:pPr lvl="1"/>
            <a:r>
              <a:rPr lang="en-US" altLang="zh-CN" dirty="0">
                <a:latin typeface="Gill Sans MT" panose="020B0502020104020203" pitchFamily="34" charset="0"/>
              </a:rPr>
              <a:t>Default:</a:t>
            </a:r>
            <a:r>
              <a:rPr lang="zh-CN" altLang="en-US" dirty="0">
                <a:latin typeface="Gill Sans MT" panose="020B0502020104020203" pitchFamily="34" charset="0"/>
              </a:rPr>
              <a:t> </a:t>
            </a:r>
            <a:r>
              <a:rPr lang="en-US" altLang="zh-CN" dirty="0">
                <a:latin typeface="Gill Sans MT" panose="020B0502020104020203" pitchFamily="34" charset="0"/>
              </a:rPr>
              <a:t>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are</a:t>
            </a:r>
            <a:r>
              <a:rPr lang="zh-CN" altLang="en-US" dirty="0">
                <a:latin typeface="Gill Sans MT" panose="020B0502020104020203" pitchFamily="34" charset="0"/>
              </a:rPr>
              <a:t> </a:t>
            </a:r>
            <a:r>
              <a:rPr lang="en-US" altLang="zh-CN" dirty="0">
                <a:latin typeface="Gill Sans MT" panose="020B0502020104020203" pitchFamily="34" charset="0"/>
              </a:rPr>
              <a:t>equally</a:t>
            </a:r>
            <a:r>
              <a:rPr lang="zh-CN" altLang="en-US" dirty="0">
                <a:latin typeface="Gill Sans MT" panose="020B0502020104020203" pitchFamily="34" charset="0"/>
              </a:rPr>
              <a:t> </a:t>
            </a:r>
            <a:r>
              <a:rPr lang="en-US" altLang="zh-CN" dirty="0">
                <a:latin typeface="Gill Sans MT" panose="020B0502020104020203" pitchFamily="34" charset="0"/>
              </a:rPr>
              <a:t>spaced</a:t>
            </a:r>
            <a:r>
              <a:rPr lang="zh-CN" altLang="en-US" dirty="0">
                <a:latin typeface="Gill Sans MT" panose="020B0502020104020203" pitchFamily="34" charset="0"/>
              </a:rPr>
              <a:t> </a:t>
            </a:r>
            <a:r>
              <a:rPr lang="en-US" altLang="zh-CN" dirty="0">
                <a:latin typeface="Gill Sans MT" panose="020B0502020104020203" pitchFamily="34" charset="0"/>
              </a:rPr>
              <a:t>out)</a:t>
            </a:r>
          </a:p>
          <a:p>
            <a:pPr lvl="1"/>
            <a:r>
              <a:rPr lang="en-US" altLang="zh-CN" dirty="0">
                <a:latin typeface="Gill Sans MT" panose="020B0502020104020203" pitchFamily="34" charset="0"/>
              </a:rPr>
              <a:t>None-uniform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(spacing</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be</a:t>
            </a:r>
            <a:r>
              <a:rPr lang="zh-CN" altLang="en-US" dirty="0">
                <a:latin typeface="Gill Sans MT" panose="020B0502020104020203" pitchFamily="34" charset="0"/>
              </a:rPr>
              <a:t> </a:t>
            </a:r>
            <a:r>
              <a:rPr lang="en-US" altLang="zh-CN" dirty="0">
                <a:latin typeface="Gill Sans MT" panose="020B0502020104020203" pitchFamily="34" charset="0"/>
              </a:rPr>
              <a:t>computed)</a:t>
            </a:r>
          </a:p>
          <a:p>
            <a:pPr lvl="1"/>
            <a:r>
              <a:rPr lang="en-US" altLang="zh-CN" dirty="0">
                <a:latin typeface="Gill Sans MT" panose="020B0502020104020203" pitchFamily="34" charset="0"/>
              </a:rPr>
              <a:t>Fewer</a:t>
            </a:r>
            <a:r>
              <a:rPr lang="zh-CN" altLang="en-US" dirty="0">
                <a:latin typeface="Gill Sans MT" panose="020B0502020104020203" pitchFamily="34" charset="0"/>
              </a:rPr>
              <a:t> </a:t>
            </a:r>
            <a:r>
              <a:rPr lang="en-US" altLang="zh-CN" dirty="0">
                <a:latin typeface="Gill Sans MT" panose="020B0502020104020203" pitchFamily="34" charset="0"/>
              </a:rPr>
              <a:t>unique</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make</a:t>
            </a:r>
            <a:r>
              <a:rPr lang="zh-CN" altLang="en-US" dirty="0">
                <a:latin typeface="Gill Sans MT" panose="020B0502020104020203" pitchFamily="34" charset="0"/>
              </a:rPr>
              <a:t> </a:t>
            </a:r>
            <a:r>
              <a:rPr lang="en-US" altLang="zh-CN" dirty="0">
                <a:latin typeface="Gill Sans MT" panose="020B0502020104020203" pitchFamily="34" charset="0"/>
              </a:rPr>
              <a:t>transforms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compression</a:t>
            </a:r>
            <a:r>
              <a:rPr lang="zh-CN" altLang="en-US" dirty="0">
                <a:latin typeface="Gill Sans MT" panose="020B0502020104020203" pitchFamily="34" charset="0"/>
              </a:rPr>
              <a:t> </a:t>
            </a:r>
            <a:r>
              <a:rPr lang="en-US" altLang="zh-CN" dirty="0">
                <a:latin typeface="Gill Sans MT" panose="020B0502020104020203" pitchFamily="34" charset="0"/>
              </a:rPr>
              <a:t>more</a:t>
            </a:r>
            <a:r>
              <a:rPr lang="zh-CN" altLang="en-US" dirty="0">
                <a:latin typeface="Gill Sans MT" panose="020B0502020104020203" pitchFamily="34" charset="0"/>
              </a:rPr>
              <a:t> </a:t>
            </a:r>
            <a:r>
              <a:rPr lang="en-US" altLang="zh-CN" dirty="0">
                <a:latin typeface="Gill Sans MT" panose="020B0502020104020203" pitchFamily="34" charset="0"/>
              </a:rPr>
              <a:t>effective</a:t>
            </a:r>
          </a:p>
          <a:p>
            <a:r>
              <a:rPr lang="en-US" altLang="zh-CN" b="1" dirty="0">
                <a:latin typeface="Gill Sans MT" panose="020B0502020104020203" pitchFamily="34" charset="0"/>
              </a:rPr>
              <a:t>Reduce</a:t>
            </a:r>
            <a:r>
              <a:rPr lang="zh-CN" altLang="en-US" b="1" dirty="0">
                <a:latin typeface="Gill Sans MT" panose="020B0502020104020203" pitchFamily="34" charset="0"/>
              </a:rPr>
              <a:t> </a:t>
            </a:r>
            <a:r>
              <a:rPr lang="en-US" altLang="zh-CN" b="1" dirty="0">
                <a:latin typeface="Gill Sans MT" panose="020B0502020104020203" pitchFamily="34" charset="0"/>
              </a:rPr>
              <a:t>dynamic</a:t>
            </a:r>
            <a:r>
              <a:rPr lang="zh-CN" altLang="en-US" b="1" dirty="0">
                <a:latin typeface="Gill Sans MT" panose="020B0502020104020203" pitchFamily="34" charset="0"/>
              </a:rPr>
              <a:t> </a:t>
            </a:r>
            <a:r>
              <a:rPr lang="en-US" altLang="zh-CN" b="1" dirty="0">
                <a:latin typeface="Gill Sans MT" panose="020B0502020104020203" pitchFamily="34" charset="0"/>
              </a:rPr>
              <a:t>range(E-bits)</a:t>
            </a:r>
          </a:p>
          <a:p>
            <a:pPr lvl="1"/>
            <a:r>
              <a:rPr lang="en-US" altLang="zh-CN" dirty="0">
                <a:latin typeface="Gill Sans MT" panose="020B0502020104020203" pitchFamily="34" charset="0"/>
              </a:rPr>
              <a:t>If</a:t>
            </a:r>
            <a:r>
              <a:rPr lang="zh-CN" altLang="en-US" dirty="0">
                <a:latin typeface="Gill Sans MT" panose="020B0502020104020203" pitchFamily="34" charset="0"/>
              </a:rPr>
              <a:t> </a:t>
            </a:r>
            <a:r>
              <a:rPr lang="en-US" altLang="zh-CN" dirty="0">
                <a:latin typeface="Gill Sans MT" panose="020B0502020104020203" pitchFamily="34" charset="0"/>
              </a:rPr>
              <a:t>Possible,</a:t>
            </a:r>
            <a:r>
              <a:rPr lang="zh-CN" altLang="en-US" dirty="0">
                <a:latin typeface="Gill Sans MT" panose="020B0502020104020203" pitchFamily="34" charset="0"/>
              </a:rPr>
              <a:t> </a:t>
            </a:r>
            <a:r>
              <a:rPr lang="en-US" altLang="zh-CN" dirty="0">
                <a:latin typeface="Gill Sans MT" panose="020B0502020104020203" pitchFamily="34" charset="0"/>
              </a:rPr>
              <a:t>fix</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(used</a:t>
            </a:r>
            <a:r>
              <a:rPr lang="zh-CN" altLang="en-US" dirty="0">
                <a:latin typeface="Gill Sans MT" panose="020B0502020104020203" pitchFamily="34" charset="0"/>
              </a:rPr>
              <a:t> </a:t>
            </a:r>
            <a:r>
              <a:rPr lang="en-US" altLang="zh-CN" dirty="0">
                <a:latin typeface="Gill Sans MT" panose="020B0502020104020203" pitchFamily="34" charset="0"/>
              </a:rPr>
              <a:t>fixed</a:t>
            </a:r>
            <a:r>
              <a:rPr lang="zh-CN" altLang="en-US" dirty="0">
                <a:latin typeface="Gill Sans MT" panose="020B0502020104020203" pitchFamily="34" charset="0"/>
              </a:rPr>
              <a:t> </a:t>
            </a:r>
            <a:r>
              <a:rPr lang="en-US" altLang="zh-CN" dirty="0">
                <a:latin typeface="Gill Sans MT" panose="020B0502020104020203" pitchFamily="34" charset="0"/>
              </a:rPr>
              <a:t>point)</a:t>
            </a:r>
          </a:p>
          <a:p>
            <a:pPr lvl="1"/>
            <a:r>
              <a:rPr lang="en-US" altLang="zh-CN" dirty="0">
                <a:latin typeface="Gill Sans MT" panose="020B0502020104020203" pitchFamily="34" charset="0"/>
              </a:rPr>
              <a:t>Share</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group</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for</a:t>
            </a:r>
            <a:r>
              <a:rPr lang="zh-CN" altLang="en-US" dirty="0">
                <a:latin typeface="Gill Sans MT" panose="020B0502020104020203" pitchFamily="34" charset="0"/>
              </a:rPr>
              <a:t> </a:t>
            </a:r>
            <a:r>
              <a:rPr lang="en-US" altLang="zh-CN" dirty="0">
                <a:latin typeface="Gill Sans MT" panose="020B0502020104020203" pitchFamily="34" charset="0"/>
              </a:rPr>
              <a:t>a</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channel)</a:t>
            </a:r>
          </a:p>
          <a:p>
            <a:r>
              <a:rPr lang="en-US" altLang="zh-CN" dirty="0">
                <a:latin typeface="Gill Sans MT" panose="020B0502020104020203" pitchFamily="34" charset="0"/>
              </a:rPr>
              <a:t>Tradeoff</a:t>
            </a:r>
            <a:r>
              <a:rPr lang="zh-CN" altLang="en-US" dirty="0">
                <a:latin typeface="Gill Sans MT" panose="020B0502020104020203" pitchFamily="34" charset="0"/>
              </a:rPr>
              <a:t> </a:t>
            </a:r>
            <a:r>
              <a:rPr lang="en-US" altLang="zh-CN" dirty="0">
                <a:latin typeface="Gill Sans MT" panose="020B0502020104020203" pitchFamily="34" charset="0"/>
              </a:rPr>
              <a:t>between</a:t>
            </a:r>
            <a:r>
              <a:rPr lang="zh-CN" altLang="en-US" dirty="0">
                <a:latin typeface="Gill Sans MT" panose="020B0502020104020203" pitchFamily="34" charset="0"/>
              </a:rPr>
              <a:t> </a:t>
            </a:r>
            <a:r>
              <a:rPr lang="en-US" altLang="zh-CN" dirty="0">
                <a:latin typeface="Gill Sans MT" panose="020B0502020104020203" pitchFamily="34" charset="0"/>
              </a:rPr>
              <a:t>number</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bits</a:t>
            </a:r>
            <a:r>
              <a:rPr lang="zh-CN" altLang="en-US" dirty="0">
                <a:latin typeface="Gill Sans MT" panose="020B0502020104020203" pitchFamily="34" charset="0"/>
              </a:rPr>
              <a:t> </a:t>
            </a:r>
            <a:r>
              <a:rPr lang="en-US" altLang="zh-CN" dirty="0">
                <a:latin typeface="Gill Sans MT" panose="020B0502020104020203" pitchFamily="34" charset="0"/>
              </a:rPr>
              <a:t>allocated</a:t>
            </a:r>
            <a:r>
              <a:rPr lang="zh-CN" altLang="en-US" dirty="0">
                <a:latin typeface="Gill Sans MT" panose="020B0502020104020203" pitchFamily="34" charset="0"/>
              </a:rPr>
              <a:t> </a:t>
            </a:r>
            <a:r>
              <a:rPr lang="en-US" altLang="zh-CN" dirty="0">
                <a:latin typeface="Gill Sans MT" panose="020B0502020104020203" pitchFamily="34" charset="0"/>
              </a:rPr>
              <a:t>to</a:t>
            </a:r>
            <a:r>
              <a:rPr lang="zh-CN" altLang="en-US" dirty="0">
                <a:latin typeface="Gill Sans MT" panose="020B0502020104020203" pitchFamily="34" charset="0"/>
              </a:rPr>
              <a:t> </a:t>
            </a:r>
            <a:r>
              <a:rPr lang="en-US" altLang="zh-CN" b="1" dirty="0">
                <a:latin typeface="Gill Sans MT" panose="020B0502020104020203" pitchFamily="34" charset="0"/>
              </a:rPr>
              <a:t>M-bits</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E-bits</a:t>
            </a:r>
          </a:p>
          <a:p>
            <a:pPr lvl="1"/>
            <a:endParaRPr lang="zh-CN" altLang="en-US" dirty="0"/>
          </a:p>
        </p:txBody>
      </p:sp>
      <p:pic>
        <p:nvPicPr>
          <p:cNvPr id="11" name="图片 10">
            <a:extLst>
              <a:ext uri="{FF2B5EF4-FFF2-40B4-BE49-F238E27FC236}">
                <a16:creationId xmlns:a16="http://schemas.microsoft.com/office/drawing/2014/main" id="{5AECC7DE-6C25-7549-8D41-8AB2E2E398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5893" y="4869160"/>
            <a:ext cx="4610100" cy="1435100"/>
          </a:xfrm>
          <a:prstGeom prst="rect">
            <a:avLst/>
          </a:prstGeom>
        </p:spPr>
      </p:pic>
      <p:sp>
        <p:nvSpPr>
          <p:cNvPr id="12" name="矩形 11">
            <a:extLst>
              <a:ext uri="{FF2B5EF4-FFF2-40B4-BE49-F238E27FC236}">
                <a16:creationId xmlns:a16="http://schemas.microsoft.com/office/drawing/2014/main" id="{B81B6709-7112-4F4E-B95A-D8A55520F248}"/>
              </a:ext>
            </a:extLst>
          </p:cNvPr>
          <p:cNvSpPr/>
          <p:nvPr/>
        </p:nvSpPr>
        <p:spPr>
          <a:xfrm>
            <a:off x="6601887" y="5147900"/>
            <a:ext cx="2954014"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E=5,</a:t>
            </a:r>
            <a:r>
              <a:rPr lang="zh-CN" altLang="en-US" dirty="0">
                <a:latin typeface="Gill Sans MT" panose="020B0502020104020203" pitchFamily="34" charset="0"/>
              </a:rPr>
              <a:t> </a:t>
            </a:r>
            <a:r>
              <a:rPr lang="en-US" altLang="zh-CN" dirty="0">
                <a:latin typeface="Gill Sans MT" panose="020B0502020104020203" pitchFamily="34" charset="0"/>
              </a:rPr>
              <a:t>M=10,</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bits=32</a:t>
            </a:r>
            <a:endParaRPr lang="zh-CN" altLang="en-US" dirty="0"/>
          </a:p>
        </p:txBody>
      </p:sp>
      <p:sp>
        <p:nvSpPr>
          <p:cNvPr id="13" name="矩形 12">
            <a:extLst>
              <a:ext uri="{FF2B5EF4-FFF2-40B4-BE49-F238E27FC236}">
                <a16:creationId xmlns:a16="http://schemas.microsoft.com/office/drawing/2014/main" id="{1303BEBA-7EBF-0F4C-BAED-C00E9F4BDCA4}"/>
              </a:ext>
            </a:extLst>
          </p:cNvPr>
          <p:cNvSpPr/>
          <p:nvPr/>
        </p:nvSpPr>
        <p:spPr>
          <a:xfrm>
            <a:off x="6601887" y="5903984"/>
            <a:ext cx="2802690"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E=8,</a:t>
            </a:r>
            <a:r>
              <a:rPr lang="zh-CN" altLang="en-US" dirty="0">
                <a:latin typeface="Gill Sans MT" panose="020B0502020104020203" pitchFamily="34" charset="0"/>
              </a:rPr>
              <a:t> </a:t>
            </a:r>
            <a:r>
              <a:rPr lang="en-US" altLang="zh-CN" dirty="0">
                <a:latin typeface="Gill Sans MT" panose="020B0502020104020203" pitchFamily="34" charset="0"/>
              </a:rPr>
              <a:t>M=7,</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bits=19</a:t>
            </a:r>
            <a:endParaRPr lang="zh-CN" altLang="en-US" dirty="0"/>
          </a:p>
        </p:txBody>
      </p:sp>
    </p:spTree>
    <p:extLst>
      <p:ext uri="{BB962C8B-B14F-4D97-AF65-F5344CB8AC3E}">
        <p14:creationId xmlns:p14="http://schemas.microsoft.com/office/powerpoint/2010/main" val="3066295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sp>
        <p:nvSpPr>
          <p:cNvPr id="7" name="内容占位符 6">
            <a:extLst>
              <a:ext uri="{FF2B5EF4-FFF2-40B4-BE49-F238E27FC236}">
                <a16:creationId xmlns:a16="http://schemas.microsoft.com/office/drawing/2014/main" id="{85DC9CD3-615C-9746-A8F4-AAFDFF8FB65A}"/>
              </a:ext>
            </a:extLst>
          </p:cNvPr>
          <p:cNvSpPr>
            <a:spLocks noGrp="1"/>
          </p:cNvSpPr>
          <p:nvPr>
            <p:ph sz="half" idx="1"/>
          </p:nvPr>
        </p:nvSpPr>
        <p:spPr/>
        <p:txBody>
          <a:bodyPr/>
          <a:lstStyle/>
          <a:p>
            <a:r>
              <a:rPr lang="zh-CN" altLang="en-US" sz="2400" b="1" dirty="0">
                <a:latin typeface="Gill Sans MT" panose="020B0502020104020203" pitchFamily="34" charset="0"/>
              </a:rPr>
              <a:t>对精度的影响 </a:t>
            </a:r>
            <a:r>
              <a:rPr lang="en-US" altLang="zh-CN" sz="2400" b="1" dirty="0">
                <a:latin typeface="Gill Sans MT" panose="020B0502020104020203" pitchFamily="34" charset="0"/>
              </a:rPr>
              <a:t>Impact</a:t>
            </a:r>
            <a:r>
              <a:rPr lang="zh-CN" altLang="en-US" sz="2400" b="1" dirty="0">
                <a:latin typeface="Gill Sans MT" panose="020B0502020104020203" pitchFamily="34" charset="0"/>
              </a:rPr>
              <a:t> </a:t>
            </a:r>
            <a:r>
              <a:rPr lang="en-US" altLang="zh-CN" sz="2400" b="1" dirty="0">
                <a:latin typeface="Gill Sans MT" panose="020B0502020104020203" pitchFamily="34" charset="0"/>
              </a:rPr>
              <a:t>on</a:t>
            </a:r>
            <a:r>
              <a:rPr lang="zh-CN" altLang="en-US" sz="2400" b="1" dirty="0">
                <a:latin typeface="Gill Sans MT" panose="020B0502020104020203" pitchFamily="34" charset="0"/>
              </a:rPr>
              <a:t> </a:t>
            </a:r>
            <a:r>
              <a:rPr lang="en-US" altLang="zh-CN" sz="2400" b="1" dirty="0">
                <a:latin typeface="Gill Sans MT" panose="020B0502020104020203" pitchFamily="34" charset="0"/>
              </a:rPr>
              <a:t>Accuracy</a:t>
            </a:r>
          </a:p>
          <a:p>
            <a:pPr lvl="1"/>
            <a:r>
              <a:rPr lang="zh-CN" altLang="en-US" sz="2000" dirty="0">
                <a:latin typeface="Gill Sans MT" panose="020B0502020104020203" pitchFamily="34" charset="0"/>
              </a:rPr>
              <a:t>需要考虑不同数据集（</a:t>
            </a:r>
            <a:r>
              <a:rPr lang="en-US" altLang="zh-CN" sz="2000" dirty="0">
                <a:latin typeface="Gill Sans MT" panose="020B0502020104020203" pitchFamily="34" charset="0"/>
              </a:rPr>
              <a:t>NLP/CV</a:t>
            </a:r>
            <a:r>
              <a:rPr lang="zh-CN" altLang="en-US" sz="2000" dirty="0">
                <a:latin typeface="Gill Sans MT" panose="020B0502020104020203" pitchFamily="34" charset="0"/>
              </a:rPr>
              <a:t>）、不同任务</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不同网络模型之间的差异进行测评 （</a:t>
            </a:r>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classification</a:t>
            </a:r>
            <a:r>
              <a:rPr lang="zh-CN" altLang="en-US" sz="2000" dirty="0">
                <a:latin typeface="Gill Sans MT" panose="020B0502020104020203" pitchFamily="34" charset="0"/>
              </a:rPr>
              <a:t> </a:t>
            </a:r>
            <a:r>
              <a:rPr lang="en-US" altLang="zh-CN" sz="2000" dirty="0">
                <a:latin typeface="Gill Sans MT" panose="020B0502020104020203" pitchFamily="34" charset="0"/>
              </a:rPr>
              <a:t>&gt;</a:t>
            </a:r>
            <a:r>
              <a:rPr lang="zh-CN" altLang="en-US" sz="2000" dirty="0">
                <a:latin typeface="Gill Sans MT" panose="020B0502020104020203" pitchFamily="34" charset="0"/>
              </a:rPr>
              <a:t> </a:t>
            </a:r>
            <a:r>
              <a:rPr lang="en-US" altLang="zh-CN" sz="2000" dirty="0">
                <a:latin typeface="Gill Sans MT" panose="020B0502020104020203" pitchFamily="34" charset="0"/>
              </a:rPr>
              <a:t>detection</a:t>
            </a:r>
            <a:r>
              <a:rPr lang="zh-CN" altLang="en-US" sz="2000" dirty="0">
                <a:latin typeface="Gill Sans MT" panose="020B0502020104020203" pitchFamily="34" charset="0"/>
              </a:rPr>
              <a:t>）</a:t>
            </a:r>
            <a:endParaRPr lang="en-US" altLang="zh-CN" sz="2400" b="1" dirty="0">
              <a:latin typeface="Gill Sans MT" panose="020B0502020104020203" pitchFamily="34" charset="0"/>
            </a:endParaRPr>
          </a:p>
          <a:p>
            <a:r>
              <a:rPr lang="zh-CN" altLang="en-US" sz="2400" b="1" dirty="0">
                <a:latin typeface="Gill Sans MT" panose="020B0502020104020203" pitchFamily="34" charset="0"/>
              </a:rPr>
              <a:t>训练和推理的数据位宽</a:t>
            </a:r>
            <a:endParaRPr lang="en-US" altLang="zh-CN" sz="2400" b="1" dirty="0">
              <a:latin typeface="Gill Sans MT" panose="020B0502020104020203" pitchFamily="34" charset="0"/>
            </a:endParaRPr>
          </a:p>
          <a:p>
            <a:pPr lvl="1"/>
            <a:r>
              <a:rPr lang="en-US" altLang="zh-CN" sz="2000" dirty="0">
                <a:latin typeface="Gill Sans MT" panose="020B0502020104020203" pitchFamily="34" charset="0"/>
              </a:rPr>
              <a:t>32bit</a:t>
            </a:r>
            <a:r>
              <a:rPr lang="zh-CN" altLang="en-US" sz="2000" dirty="0">
                <a:latin typeface="Gill Sans MT" panose="020B0502020104020203" pitchFamily="34" charset="0"/>
              </a:rPr>
              <a:t> </a:t>
            </a:r>
            <a:r>
              <a:rPr lang="en-US" altLang="zh-CN" sz="2000" dirty="0">
                <a:latin typeface="Gill Sans MT" panose="020B0502020104020203" pitchFamily="34" charset="0"/>
              </a:rPr>
              <a:t>float</a:t>
            </a:r>
            <a:r>
              <a:rPr lang="zh-CN" altLang="en-US" sz="2000" dirty="0">
                <a:latin typeface="Gill Sans MT" panose="020B0502020104020203" pitchFamily="34" charset="0"/>
              </a:rPr>
              <a:t> 可以作为弱基线；</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对于训练使用 </a:t>
            </a:r>
            <a:r>
              <a:rPr lang="en-US" altLang="zh-CN" sz="2000" dirty="0">
                <a:latin typeface="Gill Sans MT" panose="020B0502020104020203" pitchFamily="34" charset="0"/>
              </a:rPr>
              <a:t>FP16</a:t>
            </a:r>
            <a:r>
              <a:rPr lang="zh-CN" altLang="en-US" sz="2000" dirty="0">
                <a:latin typeface="Gill Sans MT" panose="020B0502020104020203" pitchFamily="34" charset="0"/>
              </a:rPr>
              <a:t>、</a:t>
            </a:r>
            <a:r>
              <a:rPr lang="en-US" altLang="zh-CN" sz="2000" dirty="0">
                <a:latin typeface="Gill Sans MT" panose="020B0502020104020203" pitchFamily="34" charset="0"/>
              </a:rPr>
              <a:t>BF16</a:t>
            </a:r>
            <a:r>
              <a:rPr lang="zh-CN" altLang="en-US" sz="2000" dirty="0">
                <a:latin typeface="Gill Sans MT" panose="020B0502020104020203" pitchFamily="34" charset="0"/>
              </a:rPr>
              <a:t>、</a:t>
            </a:r>
            <a:r>
              <a:rPr lang="en-US" altLang="zh-CN" sz="2000" dirty="0">
                <a:latin typeface="Gill Sans MT" panose="020B0502020104020203" pitchFamily="34" charset="0"/>
              </a:rPr>
              <a:t>TF32</a:t>
            </a:r>
            <a:r>
              <a:rPr lang="zh-CN" altLang="en-US" sz="2000" dirty="0">
                <a:latin typeface="Gill Sans MT" panose="020B0502020104020203" pitchFamily="34" charset="0"/>
              </a:rPr>
              <a:t>；</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推理 </a:t>
            </a:r>
            <a:r>
              <a:rPr lang="en-US" altLang="zh-CN" sz="2000" dirty="0">
                <a:latin typeface="Gill Sans MT" panose="020B0502020104020203" pitchFamily="34" charset="0"/>
              </a:rPr>
              <a:t>CV</a:t>
            </a:r>
            <a:r>
              <a:rPr lang="zh-CN" altLang="en-US" sz="2000" dirty="0">
                <a:latin typeface="Gill Sans MT" panose="020B0502020104020203" pitchFamily="34" charset="0"/>
              </a:rPr>
              <a:t> 任务以 </a:t>
            </a:r>
            <a:r>
              <a:rPr lang="en-US" altLang="zh-CN" sz="2000" dirty="0">
                <a:latin typeface="Gill Sans MT" panose="020B0502020104020203" pitchFamily="34" charset="0"/>
              </a:rPr>
              <a:t>int8</a:t>
            </a:r>
            <a:r>
              <a:rPr lang="zh-CN" altLang="en-US" sz="2000" dirty="0">
                <a:latin typeface="Gill Sans MT" panose="020B0502020104020203" pitchFamily="34" charset="0"/>
              </a:rPr>
              <a:t> 为主，</a:t>
            </a:r>
            <a:r>
              <a:rPr lang="en-US" altLang="zh-CN" sz="2000" dirty="0">
                <a:latin typeface="Gill Sans MT" panose="020B0502020104020203" pitchFamily="34" charset="0"/>
              </a:rPr>
              <a:t>NLP</a:t>
            </a:r>
            <a:r>
              <a:rPr lang="zh-CN" altLang="en-US" sz="2000" dirty="0">
                <a:latin typeface="Gill Sans MT" panose="020B0502020104020203" pitchFamily="34" charset="0"/>
              </a:rPr>
              <a:t> 以 </a:t>
            </a:r>
            <a:r>
              <a:rPr lang="en-US" altLang="zh-CN" sz="2000" dirty="0">
                <a:latin typeface="Gill Sans MT" panose="020B0502020104020203" pitchFamily="34" charset="0"/>
              </a:rPr>
              <a:t>FP16</a:t>
            </a:r>
            <a:r>
              <a:rPr lang="zh-CN" altLang="en-US" sz="2000" dirty="0">
                <a:latin typeface="Gill Sans MT" panose="020B0502020104020203" pitchFamily="34" charset="0"/>
              </a:rPr>
              <a:t>为主，大模型 </a:t>
            </a:r>
            <a:r>
              <a:rPr lang="en-US" altLang="zh-CN" sz="2000" dirty="0">
                <a:latin typeface="Gill Sans MT" panose="020B0502020104020203" pitchFamily="34" charset="0"/>
              </a:rPr>
              <a:t>int8/FP16</a:t>
            </a:r>
            <a:r>
              <a:rPr lang="zh-CN" altLang="en-US" sz="2000" dirty="0">
                <a:latin typeface="Gill Sans MT" panose="020B0502020104020203" pitchFamily="34" charset="0"/>
              </a:rPr>
              <a:t> 混合；</a:t>
            </a:r>
            <a:endParaRPr lang="en-US" altLang="zh-CN" sz="2400" b="1" dirty="0">
              <a:latin typeface="Gill Sans MT" panose="020B0502020104020203" pitchFamily="34" charset="0"/>
            </a:endParaRPr>
          </a:p>
          <a:p>
            <a:r>
              <a:rPr lang="zh-CN" altLang="en-US" sz="2400" b="1" dirty="0">
                <a:latin typeface="Gill Sans MT" panose="020B0502020104020203" pitchFamily="34" charset="0"/>
              </a:rPr>
              <a:t>权衡硬件的成本开销</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支持额外的数据位宽需要引入更多的电路</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新增多少额外的数据位宽合适？</a:t>
            </a:r>
            <a:endParaRPr lang="en-US" altLang="zh-CN" sz="2000" dirty="0">
              <a:latin typeface="Gill Sans MT" panose="020B0502020104020203" pitchFamily="34" charset="0"/>
            </a:endParaRPr>
          </a:p>
          <a:p>
            <a:pPr lvl="1"/>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54549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pic>
        <p:nvPicPr>
          <p:cNvPr id="5" name="图片 4">
            <a:extLst>
              <a:ext uri="{FF2B5EF4-FFF2-40B4-BE49-F238E27FC236}">
                <a16:creationId xmlns:a16="http://schemas.microsoft.com/office/drawing/2014/main" id="{1F762F5F-3961-BB4E-85A9-6D0066E26B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2490" y="1275386"/>
            <a:ext cx="9751782" cy="4903044"/>
          </a:xfrm>
          <a:prstGeom prst="rect">
            <a:avLst/>
          </a:prstGeom>
        </p:spPr>
      </p:pic>
    </p:spTree>
    <p:extLst>
      <p:ext uri="{BB962C8B-B14F-4D97-AF65-F5344CB8AC3E}">
        <p14:creationId xmlns:p14="http://schemas.microsoft.com/office/powerpoint/2010/main" val="3131985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pic>
        <p:nvPicPr>
          <p:cNvPr id="4" name="图片 3">
            <a:extLst>
              <a:ext uri="{FF2B5EF4-FFF2-40B4-BE49-F238E27FC236}">
                <a16:creationId xmlns:a16="http://schemas.microsoft.com/office/drawing/2014/main" id="{B923D689-AD81-B84B-9749-03A4394AD6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4085" y="1268760"/>
            <a:ext cx="4320480" cy="5015860"/>
          </a:xfrm>
          <a:prstGeom prst="rect">
            <a:avLst/>
          </a:prstGeom>
        </p:spPr>
      </p:pic>
    </p:spTree>
    <p:extLst>
      <p:ext uri="{BB962C8B-B14F-4D97-AF65-F5344CB8AC3E}">
        <p14:creationId xmlns:p14="http://schemas.microsoft.com/office/powerpoint/2010/main" val="189706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E8D154D-50CA-8F41-ADCE-C7BB6E21E978}"/>
              </a:ext>
            </a:extLst>
          </p:cNvPr>
          <p:cNvSpPr>
            <a:spLocks noGrp="1"/>
          </p:cNvSpPr>
          <p:nvPr>
            <p:ph type="title"/>
          </p:nvPr>
        </p:nvSpPr>
        <p:spPr/>
        <p:txBody>
          <a:bodyPr/>
          <a:lstStyle/>
          <a:p>
            <a:r>
              <a:rPr lang="en-US" altLang="zh-CN" dirty="0"/>
              <a:t>Question?</a:t>
            </a:r>
            <a:endParaRPr lang="zh-CN" altLang="en-US" dirty="0"/>
          </a:p>
        </p:txBody>
      </p:sp>
      <p:pic>
        <p:nvPicPr>
          <p:cNvPr id="4" name="图片 3">
            <a:extLst>
              <a:ext uri="{FF2B5EF4-FFF2-40B4-BE49-F238E27FC236}">
                <a16:creationId xmlns:a16="http://schemas.microsoft.com/office/drawing/2014/main" id="{4030D1DB-B325-6B48-8B34-7A81898C8C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
        <p:nvSpPr>
          <p:cNvPr id="7" name="矩形 6">
            <a:extLst>
              <a:ext uri="{FF2B5EF4-FFF2-40B4-BE49-F238E27FC236}">
                <a16:creationId xmlns:a16="http://schemas.microsoft.com/office/drawing/2014/main" id="{CCDFD9A8-8D45-5948-A930-89D3C5A65793}"/>
              </a:ext>
            </a:extLst>
          </p:cNvPr>
          <p:cNvSpPr/>
          <p:nvPr/>
        </p:nvSpPr>
        <p:spPr bwMode="auto">
          <a:xfrm>
            <a:off x="623635" y="1340768"/>
            <a:ext cx="2378402" cy="63494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四年前的我</a:t>
            </a:r>
          </a:p>
        </p:txBody>
      </p:sp>
      <p:sp>
        <p:nvSpPr>
          <p:cNvPr id="6" name="内容占位符 5">
            <a:extLst>
              <a:ext uri="{FF2B5EF4-FFF2-40B4-BE49-F238E27FC236}">
                <a16:creationId xmlns:a16="http://schemas.microsoft.com/office/drawing/2014/main" id="{BF9CCD71-FAEB-0149-B05C-3A2CFADBD77A}"/>
              </a:ext>
            </a:extLst>
          </p:cNvPr>
          <p:cNvSpPr>
            <a:spLocks noGrp="1"/>
          </p:cNvSpPr>
          <p:nvPr>
            <p:ph sz="half" idx="1"/>
          </p:nvPr>
        </p:nvSpPr>
        <p:spPr>
          <a:xfrm>
            <a:off x="623635" y="1975714"/>
            <a:ext cx="10963473" cy="1957342"/>
          </a:xfrm>
        </p:spPr>
        <p:txBody>
          <a:bodyPr/>
          <a:lstStyle/>
          <a:p>
            <a:r>
              <a:rPr lang="zh-CN" altLang="en-US" dirty="0">
                <a:latin typeface="Gill Sans MT" panose="020B0502020104020203" pitchFamily="34" charset="0"/>
              </a:rPr>
              <a:t>为什么硬件不提供 </a:t>
            </a:r>
            <a:r>
              <a:rPr lang="en-US" altLang="zh-CN" dirty="0">
                <a:latin typeface="Gill Sans MT" panose="020B0502020104020203" pitchFamily="34" charset="0"/>
              </a:rPr>
              <a:t>Int8</a:t>
            </a:r>
            <a:r>
              <a:rPr lang="zh-CN" altLang="en-US" dirty="0">
                <a:latin typeface="Gill Sans MT" panose="020B0502020104020203" pitchFamily="34" charset="0"/>
              </a:rPr>
              <a:t> 的指令？！</a:t>
            </a:r>
            <a:endParaRPr lang="en-US" altLang="zh-CN" dirty="0">
              <a:latin typeface="Gill Sans MT" panose="020B0502020104020203" pitchFamily="34" charset="0"/>
            </a:endParaRPr>
          </a:p>
          <a:p>
            <a:r>
              <a:rPr lang="zh-CN" altLang="en-US" dirty="0">
                <a:latin typeface="Gill Sans MT" panose="020B0502020104020203" pitchFamily="34" charset="0"/>
              </a:rPr>
              <a:t>为什么硬件不支持 </a:t>
            </a:r>
            <a:r>
              <a:rPr lang="en-US" altLang="zh-CN" dirty="0">
                <a:latin typeface="Gill Sans MT" panose="020B0502020104020203" pitchFamily="34" charset="0"/>
              </a:rPr>
              <a:t>Int8</a:t>
            </a:r>
            <a:r>
              <a:rPr lang="zh-CN" altLang="en-US" dirty="0">
                <a:latin typeface="Gill Sans MT" panose="020B0502020104020203" pitchFamily="34" charset="0"/>
              </a:rPr>
              <a:t> 的比特为数？！</a:t>
            </a:r>
            <a:endParaRPr lang="en-US" altLang="zh-CN" dirty="0">
              <a:latin typeface="Gill Sans MT" panose="020B0502020104020203" pitchFamily="34" charset="0"/>
            </a:endParaRPr>
          </a:p>
          <a:p>
            <a:r>
              <a:rPr lang="zh-CN" altLang="en-US" dirty="0">
                <a:latin typeface="Gill Sans MT" panose="020B0502020104020203" pitchFamily="34" charset="0"/>
              </a:rPr>
              <a:t>那我搞得量化算法怎么落地？怎么加速？</a:t>
            </a:r>
            <a:endParaRPr lang="en-US" altLang="zh-CN" dirty="0">
              <a:latin typeface="Gill Sans MT" panose="020B0502020104020203" pitchFamily="34" charset="0"/>
            </a:endParaRPr>
          </a:p>
          <a:p>
            <a:r>
              <a:rPr lang="zh-CN" altLang="en-US" dirty="0">
                <a:latin typeface="Gill Sans MT" panose="020B0502020104020203" pitchFamily="34" charset="0"/>
              </a:rPr>
              <a:t>硬件同事赶紧搞搞起来！</a:t>
            </a:r>
            <a:r>
              <a:rPr lang="en-US" altLang="zh-CN" dirty="0">
                <a:latin typeface="Gill Sans MT" panose="020B0502020104020203" pitchFamily="34" charset="0"/>
              </a:rPr>
              <a:t>Int4</a:t>
            </a:r>
            <a:r>
              <a:rPr lang="zh-CN" altLang="en-US" dirty="0">
                <a:latin typeface="Gill Sans MT" panose="020B0502020104020203" pitchFamily="34" charset="0"/>
              </a:rPr>
              <a:t> 最好也支持起来！我和混合 </a:t>
            </a:r>
            <a:r>
              <a:rPr lang="en-US" altLang="zh-CN" dirty="0">
                <a:latin typeface="Gill Sans MT" panose="020B0502020104020203" pitchFamily="34" charset="0"/>
              </a:rPr>
              <a:t>bit(int4/int8)</a:t>
            </a:r>
            <a:r>
              <a:rPr lang="zh-CN" altLang="en-US" dirty="0">
                <a:latin typeface="Gill Sans MT" panose="020B0502020104020203" pitchFamily="34" charset="0"/>
              </a:rPr>
              <a:t> 加速！</a:t>
            </a:r>
            <a:endParaRPr lang="en-US" altLang="zh-CN" dirty="0">
              <a:latin typeface="Gill Sans MT" panose="020B0502020104020203" pitchFamily="34" charset="0"/>
            </a:endParaRPr>
          </a:p>
        </p:txBody>
      </p:sp>
      <p:sp>
        <p:nvSpPr>
          <p:cNvPr id="8" name="矩形 7">
            <a:extLst>
              <a:ext uri="{FF2B5EF4-FFF2-40B4-BE49-F238E27FC236}">
                <a16:creationId xmlns:a16="http://schemas.microsoft.com/office/drawing/2014/main" id="{5CA786A9-EC45-B640-9967-255CC25109BE}"/>
              </a:ext>
            </a:extLst>
          </p:cNvPr>
          <p:cNvSpPr/>
          <p:nvPr/>
        </p:nvSpPr>
        <p:spPr bwMode="auto">
          <a:xfrm>
            <a:off x="623635" y="4322537"/>
            <a:ext cx="2378402" cy="63494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2400" b="1" dirty="0">
                <a:solidFill>
                  <a:schemeClr val="bg1"/>
                </a:solidFill>
                <a:latin typeface="Microsoft YaHei" panose="020B0503020204020204" pitchFamily="34" charset="-122"/>
                <a:ea typeface="Microsoft YaHei" panose="020B0503020204020204" pitchFamily="34" charset="-122"/>
              </a:rPr>
              <a:t>现在得我</a:t>
            </a:r>
            <a:endPar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9" name="内容占位符 5">
            <a:extLst>
              <a:ext uri="{FF2B5EF4-FFF2-40B4-BE49-F238E27FC236}">
                <a16:creationId xmlns:a16="http://schemas.microsoft.com/office/drawing/2014/main" id="{E7342170-965E-8049-B4EC-7DB2728ED0CD}"/>
              </a:ext>
            </a:extLst>
          </p:cNvPr>
          <p:cNvSpPr txBox="1">
            <a:spLocks/>
          </p:cNvSpPr>
          <p:nvPr/>
        </p:nvSpPr>
        <p:spPr>
          <a:xfrm>
            <a:off x="623635" y="5049837"/>
            <a:ext cx="10963473" cy="934789"/>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everything</a:t>
            </a:r>
            <a:r>
              <a:rPr lang="zh-CN" altLang="en-US" dirty="0">
                <a:latin typeface="Gill Sans MT" panose="020B0502020104020203" pitchFamily="34" charset="0"/>
              </a:rPr>
              <a:t> </a:t>
            </a:r>
            <a:r>
              <a:rPr lang="en-US" altLang="zh-CN" dirty="0">
                <a:latin typeface="Gill Sans MT" panose="020B0502020104020203" pitchFamily="34" charset="0"/>
              </a:rPr>
              <a:t>is</a:t>
            </a:r>
            <a:r>
              <a:rPr lang="zh-CN" altLang="en-US" dirty="0">
                <a:latin typeface="Gill Sans MT" panose="020B0502020104020203" pitchFamily="34" charset="0"/>
              </a:rPr>
              <a:t> </a:t>
            </a:r>
            <a:r>
              <a:rPr lang="en-US" altLang="zh-CN" dirty="0">
                <a:latin typeface="Gill Sans MT" panose="020B0502020104020203" pitchFamily="34" charset="0"/>
              </a:rPr>
              <a:t>not</a:t>
            </a:r>
            <a:r>
              <a:rPr lang="zh-CN" altLang="en-US" dirty="0">
                <a:latin typeface="Gill Sans MT" panose="020B0502020104020203" pitchFamily="34" charset="0"/>
              </a:rPr>
              <a:t> </a:t>
            </a:r>
            <a:r>
              <a:rPr lang="en-US" altLang="zh-CN" dirty="0">
                <a:latin typeface="Gill Sans MT" panose="020B0502020104020203" pitchFamily="34" charset="0"/>
              </a:rPr>
              <a:t>that</a:t>
            </a:r>
            <a:r>
              <a:rPr lang="zh-CN" altLang="en-US" dirty="0">
                <a:latin typeface="Gill Sans MT" panose="020B0502020104020203" pitchFamily="34" charset="0"/>
              </a:rPr>
              <a:t> </a:t>
            </a:r>
            <a:r>
              <a:rPr lang="en-US" altLang="zh-CN" dirty="0">
                <a:latin typeface="Gill Sans MT" panose="020B0502020104020203" pitchFamily="34" charset="0"/>
              </a:rPr>
              <a:t>simple</a:t>
            </a:r>
            <a:r>
              <a:rPr lang="zh-CN" altLang="en-US" dirty="0">
                <a:latin typeface="Gill Sans MT" panose="020B0502020104020203" pitchFamily="34" charset="0"/>
              </a:rPr>
              <a:t> </a:t>
            </a:r>
            <a:r>
              <a:rPr lang="en-US" altLang="zh-CN" dirty="0">
                <a:latin typeface="Gill Sans MT" panose="020B0502020104020203" pitchFamily="34" charset="0"/>
              </a:rPr>
              <a:t>~</a:t>
            </a:r>
          </a:p>
          <a:p>
            <a:r>
              <a:rPr lang="zh-CN" altLang="en-US" dirty="0">
                <a:latin typeface="Gill Sans MT" panose="020B0502020104020203" pitchFamily="34" charset="0"/>
              </a:rPr>
              <a:t>这是个系统工程，需要考虑</a:t>
            </a:r>
            <a:r>
              <a:rPr lang="en-US" altLang="zh-CN" dirty="0">
                <a:latin typeface="Gill Sans MT" panose="020B0502020104020203" pitchFamily="34" charset="0"/>
              </a:rPr>
              <a:t>AI</a:t>
            </a:r>
            <a:r>
              <a:rPr lang="zh-CN" altLang="en-US" dirty="0">
                <a:latin typeface="Gill Sans MT" panose="020B0502020104020203" pitchFamily="34" charset="0"/>
              </a:rPr>
              <a:t>计算体系、硬件架构、系统成本等</a:t>
            </a:r>
            <a:r>
              <a:rPr lang="en-US" altLang="zh-CN" dirty="0">
                <a:latin typeface="Gill Sans MT" panose="020B0502020104020203" pitchFamily="34" charset="0"/>
              </a:rPr>
              <a:t>XXX</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92874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A1B453-5D69-4244-91F7-907178092C42}"/>
              </a:ext>
            </a:extLst>
          </p:cNvPr>
          <p:cNvSpPr>
            <a:spLocks noGrp="1"/>
          </p:cNvSpPr>
          <p:nvPr>
            <p:ph type="title"/>
          </p:nvPr>
        </p:nvSpPr>
        <p:spPr/>
        <p:txBody>
          <a:bodyPr/>
          <a:lstStyle/>
          <a:p>
            <a:r>
              <a:rPr lang="en-US" altLang="zh-CN" dirty="0"/>
              <a:t>Data</a:t>
            </a:r>
            <a:r>
              <a:rPr lang="zh-CN" altLang="en-US"/>
              <a:t> </a:t>
            </a:r>
            <a:r>
              <a:rPr lang="en-US" altLang="zh-CN"/>
              <a:t>Sparsity</a:t>
            </a:r>
            <a:br>
              <a:rPr lang="en-US" altLang="zh-CN" dirty="0"/>
            </a:br>
            <a:r>
              <a:rPr lang="zh-CN" altLang="en-US" dirty="0"/>
              <a:t>数据稀疏</a:t>
            </a:r>
          </a:p>
        </p:txBody>
      </p:sp>
    </p:spTree>
    <p:extLst>
      <p:ext uri="{BB962C8B-B14F-4D97-AF65-F5344CB8AC3E}">
        <p14:creationId xmlns:p14="http://schemas.microsoft.com/office/powerpoint/2010/main" val="384552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55487F6-088C-B646-8BC8-4C7F916CFA9C}"/>
              </a:ext>
            </a:extLst>
          </p:cNvPr>
          <p:cNvSpPr>
            <a:spLocks noGrp="1"/>
          </p:cNvSpPr>
          <p:nvPr>
            <p:ph type="title"/>
          </p:nvPr>
        </p:nvSpPr>
        <p:spPr/>
        <p:txBody>
          <a:bodyPr/>
          <a:lstStyle/>
          <a:p>
            <a:r>
              <a:rPr lang="zh-CN" altLang="en-US" dirty="0"/>
              <a:t>数据稀疏性</a:t>
            </a: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70CEF6CF-F23F-2C40-A5EF-8F77DB0BB7C7}"/>
                  </a:ext>
                </a:extLst>
              </p:cNvPr>
              <p:cNvSpPr>
                <a:spLocks noGrp="1"/>
              </p:cNvSpPr>
              <p:nvPr>
                <p:ph sz="half" idx="1"/>
              </p:nvPr>
            </p:nvSpPr>
            <p:spPr/>
            <p:txBody>
              <a:bodyPr/>
              <a:lstStyle/>
              <a:p>
                <a:r>
                  <a:rPr lang="zh-CN" altLang="en-US" sz="2400" b="1" dirty="0">
                    <a:latin typeface="Gill Sans MT" panose="020B0502020104020203" pitchFamily="34" charset="0"/>
                  </a:rPr>
                  <a:t>减少 </a:t>
                </a:r>
                <a:r>
                  <a:rPr lang="en-US" altLang="zh-CN" sz="2400" b="1" dirty="0">
                    <a:latin typeface="Gill Sans MT" panose="020B0502020104020203" pitchFamily="34" charset="0"/>
                  </a:rPr>
                  <a:t>MACs</a:t>
                </a:r>
                <a:r>
                  <a:rPr lang="zh-CN" altLang="en-US" sz="2400" b="1" dirty="0">
                    <a:latin typeface="Gill Sans MT" panose="020B0502020104020203" pitchFamily="34" charset="0"/>
                  </a:rPr>
                  <a:t> 计算</a:t>
                </a:r>
                <a:endParaRPr lang="en-US" altLang="zh-CN" sz="2400" b="1" dirty="0">
                  <a:latin typeface="Gill Sans MT" panose="020B0502020104020203" pitchFamily="34" charset="0"/>
                </a:endParaRPr>
              </a:p>
              <a:p>
                <a:pPr lvl="1"/>
                <a14:m>
                  <m:oMath xmlns:m="http://schemas.openxmlformats.org/officeDocument/2006/math">
                    <m:r>
                      <a:rPr lang="en-US" altLang="zh-CN" sz="2000" i="1" dirty="0" smtClean="0">
                        <a:latin typeface="Cambria Math" panose="02040503050406030204" pitchFamily="18" charset="0"/>
                      </a:rPr>
                      <m:t>0</m:t>
                    </m:r>
                    <m:r>
                      <a:rPr lang="en-US" altLang="zh-CN" sz="200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rPr>
                      <m:t>0</m:t>
                    </m:r>
                  </m:oMath>
                </a14:m>
                <a:r>
                  <a:rPr lang="zh-CN" altLang="en-US" sz="2000" dirty="0">
                    <a:latin typeface="Gill Sans MT" panose="020B0502020104020203" pitchFamily="34" charset="0"/>
                  </a:rPr>
                  <a:t> 都为零，此类计算可以减少 </a:t>
                </a:r>
                <a:r>
                  <a:rPr lang="en-US" altLang="zh-CN" sz="2000" dirty="0">
                    <a:latin typeface="Gill Sans MT" panose="020B0502020104020203" pitchFamily="34" charset="0"/>
                  </a:rPr>
                  <a:t>MACs</a:t>
                </a:r>
              </a:p>
              <a:p>
                <a:pPr lvl="1"/>
                <a:r>
                  <a:rPr lang="zh-CN" altLang="en-US" sz="2000" dirty="0">
                    <a:latin typeface="Gill Sans MT" panose="020B0502020104020203" pitchFamily="34" charset="0"/>
                  </a:rPr>
                  <a:t>减少不必要计算，从而降低功耗</a:t>
                </a:r>
                <a:endParaRPr lang="en-US" altLang="zh-CN" sz="2000" dirty="0">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b="1" dirty="0">
                    <a:latin typeface="Gill Sans MT" panose="020B0502020104020203" pitchFamily="34" charset="0"/>
                  </a:rPr>
                  <a:t>减少数据搬运</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如果发现一个数据为 </a:t>
                </a:r>
                <a:r>
                  <a:rPr lang="en-US" altLang="zh-CN" sz="2000" dirty="0">
                    <a:latin typeface="Gill Sans MT" panose="020B0502020104020203" pitchFamily="34" charset="0"/>
                  </a:rPr>
                  <a:t>0</a:t>
                </a:r>
                <a:r>
                  <a:rPr lang="zh-CN" altLang="en-US" sz="2000" dirty="0">
                    <a:latin typeface="Gill Sans MT" panose="020B0502020104020203" pitchFamily="34" charset="0"/>
                  </a:rPr>
                  <a:t>，可以避免对另外数据的搬运</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只传输</a:t>
                </a:r>
                <a:r>
                  <a:rPr lang="en-US" altLang="zh-CN" sz="2000" dirty="0">
                    <a:latin typeface="Gill Sans MT" panose="020B0502020104020203" pitchFamily="34" charset="0"/>
                  </a:rPr>
                  <a:t>/</a:t>
                </a:r>
                <a:r>
                  <a:rPr lang="zh-CN" altLang="en-US" sz="2000" dirty="0">
                    <a:latin typeface="Gill Sans MT" panose="020B0502020104020203" pitchFamily="34" charset="0"/>
                  </a:rPr>
                  <a:t>搬运非 </a:t>
                </a:r>
                <a:r>
                  <a:rPr lang="en-US" altLang="zh-CN" sz="2000" dirty="0">
                    <a:latin typeface="Gill Sans MT" panose="020B0502020104020203" pitchFamily="34" charset="0"/>
                  </a:rPr>
                  <a:t>0</a:t>
                </a:r>
                <a:r>
                  <a:rPr lang="zh-CN" altLang="en-US" sz="2000" dirty="0">
                    <a:latin typeface="Gill Sans MT" panose="020B0502020104020203" pitchFamily="34" charset="0"/>
                  </a:rPr>
                  <a:t> 数据</a:t>
                </a:r>
                <a:endParaRPr lang="en-US" altLang="zh-CN" sz="2000" dirty="0">
                  <a:latin typeface="Gill Sans MT" panose="020B0502020104020203" pitchFamily="34" charset="0"/>
                </a:endParaRPr>
              </a:p>
              <a:p>
                <a:pPr lvl="1"/>
                <a:endParaRPr lang="en-US" altLang="zh-CN" sz="2400" dirty="0">
                  <a:latin typeface="Gill Sans MT" panose="020B0502020104020203" pitchFamily="34" charset="0"/>
                </a:endParaRPr>
              </a:p>
              <a:p>
                <a:r>
                  <a:rPr lang="en-US" altLang="zh-CN" sz="2400" dirty="0">
                    <a:latin typeface="Gill Sans MT" panose="020B0502020104020203" pitchFamily="34" charset="0"/>
                  </a:rPr>
                  <a:t>CPU/GPU/NPU</a:t>
                </a:r>
                <a:r>
                  <a:rPr lang="zh-CN" altLang="en-US" sz="2400" dirty="0">
                    <a:latin typeface="Gill Sans MT" panose="020B0502020104020203" pitchFamily="34" charset="0"/>
                  </a:rPr>
                  <a:t> 对随机稀疏计算并不友好，因此对稀疏矩阵计算需要专用硬件</a:t>
                </a:r>
              </a:p>
            </p:txBody>
          </p:sp>
        </mc:Choice>
        <mc:Fallback xmlns="">
          <p:sp>
            <p:nvSpPr>
              <p:cNvPr id="7" name="内容占位符 6">
                <a:extLst>
                  <a:ext uri="{FF2B5EF4-FFF2-40B4-BE49-F238E27FC236}">
                    <a16:creationId xmlns:a16="http://schemas.microsoft.com/office/drawing/2014/main" id="{70CEF6CF-F23F-2C40-A5EF-8F77DB0BB7C7}"/>
                  </a:ext>
                </a:extLst>
              </p:cNvPr>
              <p:cNvSpPr>
                <a:spLocks noGrp="1" noRot="1" noChangeAspect="1" noMove="1" noResize="1" noEditPoints="1" noAdjustHandles="1" noChangeArrowheads="1" noChangeShapeType="1" noTextEdit="1"/>
              </p:cNvSpPr>
              <p:nvPr>
                <p:ph sz="half" idx="1"/>
              </p:nvPr>
            </p:nvSpPr>
            <p:spPr>
              <a:blipFill>
                <a:blip r:embed="rId2"/>
                <a:stretch>
                  <a:fillRect l="-694" b="-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68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E8D154D-50CA-8F41-ADCE-C7BB6E21E978}"/>
              </a:ext>
            </a:extLst>
          </p:cNvPr>
          <p:cNvSpPr>
            <a:spLocks noGrp="1"/>
          </p:cNvSpPr>
          <p:nvPr>
            <p:ph type="title"/>
          </p:nvPr>
        </p:nvSpPr>
        <p:spPr/>
        <p:txBody>
          <a:bodyPr/>
          <a:lstStyle/>
          <a:p>
            <a:r>
              <a:rPr lang="en-US" altLang="zh-CN" dirty="0"/>
              <a:t>Question?</a:t>
            </a:r>
            <a:endParaRPr lang="zh-CN" altLang="en-US" dirty="0"/>
          </a:p>
        </p:txBody>
      </p:sp>
      <p:pic>
        <p:nvPicPr>
          <p:cNvPr id="4" name="图片 3">
            <a:extLst>
              <a:ext uri="{FF2B5EF4-FFF2-40B4-BE49-F238E27FC236}">
                <a16:creationId xmlns:a16="http://schemas.microsoft.com/office/drawing/2014/main" id="{4030D1DB-B325-6B48-8B34-7A81898C8C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34032" y="902355"/>
            <a:ext cx="3439096" cy="2732657"/>
          </a:xfrm>
          <a:prstGeom prst="rect">
            <a:avLst/>
          </a:prstGeom>
        </p:spPr>
      </p:pic>
      <p:sp>
        <p:nvSpPr>
          <p:cNvPr id="7" name="矩形 6">
            <a:extLst>
              <a:ext uri="{FF2B5EF4-FFF2-40B4-BE49-F238E27FC236}">
                <a16:creationId xmlns:a16="http://schemas.microsoft.com/office/drawing/2014/main" id="{CCDFD9A8-8D45-5948-A930-89D3C5A65793}"/>
              </a:ext>
            </a:extLst>
          </p:cNvPr>
          <p:cNvSpPr/>
          <p:nvPr/>
        </p:nvSpPr>
        <p:spPr bwMode="auto">
          <a:xfrm>
            <a:off x="636699" y="2852936"/>
            <a:ext cx="2378402" cy="63494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2400" b="1" dirty="0">
                <a:solidFill>
                  <a:schemeClr val="bg1"/>
                </a:solidFill>
                <a:latin typeface="Microsoft YaHei" panose="020B0503020204020204" pitchFamily="34" charset="-122"/>
                <a:ea typeface="Microsoft YaHei" panose="020B0503020204020204" pitchFamily="34" charset="-122"/>
              </a:rPr>
              <a:t>四</a:t>
            </a:r>
            <a:r>
              <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年前的我</a:t>
            </a:r>
          </a:p>
        </p:txBody>
      </p:sp>
      <p:sp>
        <p:nvSpPr>
          <p:cNvPr id="6" name="内容占位符 5">
            <a:extLst>
              <a:ext uri="{FF2B5EF4-FFF2-40B4-BE49-F238E27FC236}">
                <a16:creationId xmlns:a16="http://schemas.microsoft.com/office/drawing/2014/main" id="{BF9CCD71-FAEB-0149-B05C-3A2CFADBD77A}"/>
              </a:ext>
            </a:extLst>
          </p:cNvPr>
          <p:cNvSpPr>
            <a:spLocks noGrp="1"/>
          </p:cNvSpPr>
          <p:nvPr>
            <p:ph sz="half" idx="1"/>
          </p:nvPr>
        </p:nvSpPr>
        <p:spPr>
          <a:xfrm>
            <a:off x="636699" y="3559890"/>
            <a:ext cx="10963473" cy="1957342"/>
          </a:xfrm>
        </p:spPr>
        <p:txBody>
          <a:bodyPr/>
          <a:lstStyle/>
          <a:p>
            <a:r>
              <a:rPr lang="zh-CN" altLang="en-US" dirty="0">
                <a:latin typeface="Gill Sans MT" panose="020B0502020104020203" pitchFamily="34" charset="0"/>
              </a:rPr>
              <a:t>为什么硬件不提供 </a:t>
            </a:r>
            <a:r>
              <a:rPr lang="en-US" altLang="zh-CN" dirty="0">
                <a:latin typeface="Gill Sans MT" panose="020B0502020104020203" pitchFamily="34" charset="0"/>
              </a:rPr>
              <a:t>Int8</a:t>
            </a:r>
            <a:r>
              <a:rPr lang="zh-CN" altLang="en-US" dirty="0">
                <a:latin typeface="Gill Sans MT" panose="020B0502020104020203" pitchFamily="34" charset="0"/>
              </a:rPr>
              <a:t> 的指令？！</a:t>
            </a:r>
            <a:endParaRPr lang="en-US" altLang="zh-CN" dirty="0">
              <a:latin typeface="Gill Sans MT" panose="020B0502020104020203" pitchFamily="34" charset="0"/>
            </a:endParaRPr>
          </a:p>
          <a:p>
            <a:r>
              <a:rPr lang="zh-CN" altLang="en-US" dirty="0">
                <a:latin typeface="Gill Sans MT" panose="020B0502020104020203" pitchFamily="34" charset="0"/>
              </a:rPr>
              <a:t>为什么硬件不支持 </a:t>
            </a:r>
            <a:r>
              <a:rPr lang="en-US" altLang="zh-CN" dirty="0">
                <a:latin typeface="Gill Sans MT" panose="020B0502020104020203" pitchFamily="34" charset="0"/>
              </a:rPr>
              <a:t>Int8</a:t>
            </a:r>
            <a:r>
              <a:rPr lang="zh-CN" altLang="en-US" dirty="0">
                <a:latin typeface="Gill Sans MT" panose="020B0502020104020203" pitchFamily="34" charset="0"/>
              </a:rPr>
              <a:t> 的比特为数？！</a:t>
            </a:r>
            <a:endParaRPr lang="en-US" altLang="zh-CN" dirty="0">
              <a:latin typeface="Gill Sans MT" panose="020B0502020104020203" pitchFamily="34" charset="0"/>
            </a:endParaRPr>
          </a:p>
          <a:p>
            <a:r>
              <a:rPr lang="zh-CN" altLang="en-US" dirty="0">
                <a:latin typeface="Gill Sans MT" panose="020B0502020104020203" pitchFamily="34" charset="0"/>
              </a:rPr>
              <a:t>那我搞得量化算法怎么落地？怎么加速？</a:t>
            </a:r>
            <a:endParaRPr lang="en-US" altLang="zh-CN" dirty="0">
              <a:latin typeface="Gill Sans MT" panose="020B0502020104020203" pitchFamily="34" charset="0"/>
            </a:endParaRPr>
          </a:p>
          <a:p>
            <a:r>
              <a:rPr lang="zh-CN" altLang="en-US" dirty="0">
                <a:latin typeface="Gill Sans MT" panose="020B0502020104020203" pitchFamily="34" charset="0"/>
              </a:rPr>
              <a:t>硬件同事赶紧搞搞起来！</a:t>
            </a:r>
            <a:r>
              <a:rPr lang="en-US" altLang="zh-CN" dirty="0">
                <a:latin typeface="Gill Sans MT" panose="020B0502020104020203" pitchFamily="34" charset="0"/>
              </a:rPr>
              <a:t>Int4</a:t>
            </a:r>
            <a:r>
              <a:rPr lang="zh-CN" altLang="en-US" dirty="0">
                <a:latin typeface="Gill Sans MT" panose="020B0502020104020203" pitchFamily="34" charset="0"/>
              </a:rPr>
              <a:t> 最好也支持起来！我和混合 </a:t>
            </a:r>
            <a:r>
              <a:rPr lang="en-US" altLang="zh-CN" dirty="0">
                <a:latin typeface="Gill Sans MT" panose="020B0502020104020203" pitchFamily="34" charset="0"/>
              </a:rPr>
              <a:t>bit(int4/int8)</a:t>
            </a:r>
            <a:r>
              <a:rPr lang="zh-CN" altLang="en-US" dirty="0">
                <a:latin typeface="Gill Sans MT" panose="020B0502020104020203" pitchFamily="34" charset="0"/>
              </a:rPr>
              <a:t> 加速！</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391530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p:txBody>
          <a:bodyPr/>
          <a:lstStyle/>
          <a:p>
            <a:r>
              <a:rPr lang="zh-CN" altLang="en-US" dirty="0"/>
              <a:t>比特位数</a:t>
            </a:r>
            <a:br>
              <a:rPr lang="en-US" altLang="zh-CN" dirty="0"/>
            </a:br>
            <a:r>
              <a:rPr lang="en-US" altLang="zh-CN" dirty="0"/>
              <a:t>Bits</a:t>
            </a:r>
            <a:r>
              <a:rPr lang="zh-CN" altLang="en-US" dirty="0"/>
              <a:t> </a:t>
            </a:r>
            <a:r>
              <a:rPr lang="en-US" altLang="zh-CN" dirty="0"/>
              <a:t>Width</a:t>
            </a:r>
            <a:endParaRPr lang="zh-CN" altLang="en-US" dirty="0"/>
          </a:p>
        </p:txBody>
      </p:sp>
    </p:spTree>
    <p:extLst>
      <p:ext uri="{BB962C8B-B14F-4D97-AF65-F5344CB8AC3E}">
        <p14:creationId xmlns:p14="http://schemas.microsoft.com/office/powerpoint/2010/main" val="110372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23B6250-1751-374C-BC3A-CB4DEC705FD3}"/>
              </a:ext>
            </a:extLst>
          </p:cNvPr>
          <p:cNvSpPr>
            <a:spLocks noGrp="1"/>
          </p:cNvSpPr>
          <p:nvPr>
            <p:ph type="title"/>
          </p:nvPr>
        </p:nvSpPr>
        <p:spPr>
          <a:xfrm>
            <a:off x="623635" y="679570"/>
            <a:ext cx="10963473" cy="589190"/>
          </a:xfrm>
        </p:spPr>
        <p:txBody>
          <a:bodyPr/>
          <a:lstStyle/>
          <a:p>
            <a:r>
              <a:rPr kumimoji="1" lang="zh-CN" altLang="en-US" dirty="0"/>
              <a:t>量化原理</a:t>
            </a:r>
          </a:p>
        </p:txBody>
      </p:sp>
      <p:sp>
        <p:nvSpPr>
          <p:cNvPr id="6" name="内容占位符 5">
            <a:extLst>
              <a:ext uri="{FF2B5EF4-FFF2-40B4-BE49-F238E27FC236}">
                <a16:creationId xmlns:a16="http://schemas.microsoft.com/office/drawing/2014/main" id="{55CAF087-9E85-6A44-A31C-BF4348FFF023}"/>
              </a:ext>
            </a:extLst>
          </p:cNvPr>
          <p:cNvSpPr>
            <a:spLocks noGrp="1"/>
          </p:cNvSpPr>
          <p:nvPr>
            <p:ph sz="half" idx="1"/>
          </p:nvPr>
        </p:nvSpPr>
        <p:spPr>
          <a:xfrm>
            <a:off x="623635" y="1412776"/>
            <a:ext cx="10963473" cy="1008112"/>
          </a:xfrm>
        </p:spPr>
        <p:txBody>
          <a:bodyPr/>
          <a:lstStyle/>
          <a:p>
            <a:r>
              <a:rPr lang="zh-CN" altLang="en-US" dirty="0"/>
              <a:t>模型量化桥接了定点与浮点，建立了一种有效的数据映射关系，使得以较小的精度损失代价获得了较好的收益</a:t>
            </a:r>
          </a:p>
        </p:txBody>
      </p:sp>
      <p:pic>
        <p:nvPicPr>
          <p:cNvPr id="7" name="图片 6">
            <a:extLst>
              <a:ext uri="{FF2B5EF4-FFF2-40B4-BE49-F238E27FC236}">
                <a16:creationId xmlns:a16="http://schemas.microsoft.com/office/drawing/2014/main" id="{9623A3C0-4D3E-5E45-9335-03F1D9D7C960}"/>
              </a:ext>
            </a:extLst>
          </p:cNvPr>
          <p:cNvPicPr>
            <a:picLocks noChangeAspect="1"/>
          </p:cNvPicPr>
          <p:nvPr/>
        </p:nvPicPr>
        <p:blipFill>
          <a:blip r:embed="rId2"/>
          <a:stretch>
            <a:fillRect/>
          </a:stretch>
        </p:blipFill>
        <p:spPr>
          <a:xfrm>
            <a:off x="913805" y="3557919"/>
            <a:ext cx="4634797" cy="2272928"/>
          </a:xfrm>
          <a:prstGeom prst="rect">
            <a:avLst/>
          </a:prstGeom>
        </p:spPr>
      </p:pic>
      <p:sp>
        <p:nvSpPr>
          <p:cNvPr id="8" name="矩形 7">
            <a:extLst>
              <a:ext uri="{FF2B5EF4-FFF2-40B4-BE49-F238E27FC236}">
                <a16:creationId xmlns:a16="http://schemas.microsoft.com/office/drawing/2014/main" id="{0B4C8BC3-2B82-4B49-B0EA-94A26ED2C1B5}"/>
              </a:ext>
            </a:extLst>
          </p:cNvPr>
          <p:cNvSpPr/>
          <p:nvPr/>
        </p:nvSpPr>
        <p:spPr>
          <a:xfrm>
            <a:off x="1489869" y="3028890"/>
            <a:ext cx="3580532" cy="400110"/>
          </a:xfrm>
          <a:prstGeom prst="rect">
            <a:avLst/>
          </a:prstGeom>
        </p:spPr>
        <p:txBody>
          <a:bodyPr wrap="none">
            <a:spAutoFit/>
          </a:bodyPr>
          <a:lstStyle/>
          <a:p>
            <a:r>
              <a:rPr lang="en-US" altLang="zh-CN" sz="2000" dirty="0">
                <a:solidFill>
                  <a:srgbClr val="00FA00"/>
                </a:solidFill>
                <a:latin typeface="Gill Sans MT" panose="020B0502020104020203" pitchFamily="34" charset="0"/>
              </a:rPr>
              <a:t>No</a:t>
            </a:r>
            <a:r>
              <a:rPr lang="zh-CN" altLang="en-US" sz="2000" dirty="0">
                <a:solidFill>
                  <a:srgbClr val="00FA00"/>
                </a:solidFill>
                <a:latin typeface="Gill Sans MT" panose="020B0502020104020203" pitchFamily="34" charset="0"/>
              </a:rPr>
              <a:t> </a:t>
            </a:r>
            <a:r>
              <a:rPr lang="en-US" altLang="zh-CN" sz="2000" dirty="0">
                <a:solidFill>
                  <a:srgbClr val="00FA00"/>
                </a:solidFill>
                <a:latin typeface="Gill Sans MT" panose="020B0502020104020203" pitchFamily="34" charset="0"/>
              </a:rPr>
              <a:t>Saturation:</a:t>
            </a:r>
            <a:r>
              <a:rPr lang="zh-CN" altLang="en-US" sz="2000" dirty="0">
                <a:solidFill>
                  <a:srgbClr val="00FA00"/>
                </a:solidFill>
                <a:latin typeface="Gill Sans MT" panose="020B0502020104020203" pitchFamily="34" charset="0"/>
              </a:rPr>
              <a:t> </a:t>
            </a:r>
            <a:r>
              <a:rPr lang="en-US" altLang="zh-CN" sz="2000" dirty="0">
                <a:solidFill>
                  <a:srgbClr val="374154"/>
                </a:solidFill>
                <a:latin typeface="Gill Sans MT" panose="020B0502020104020203" pitchFamily="34" charset="0"/>
              </a:rPr>
              <a:t>map</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|max|</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to</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127</a:t>
            </a:r>
            <a:endParaRPr lang="zh-CN" altLang="en-US" sz="2000"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18F3AE9A-A693-4242-8CDC-3ABCC0ADC852}"/>
              </a:ext>
            </a:extLst>
          </p:cNvPr>
          <p:cNvSpPr/>
          <p:nvPr/>
        </p:nvSpPr>
        <p:spPr>
          <a:xfrm>
            <a:off x="7023012" y="3028890"/>
            <a:ext cx="3937360" cy="400110"/>
          </a:xfrm>
          <a:prstGeom prst="rect">
            <a:avLst/>
          </a:prstGeom>
        </p:spPr>
        <p:txBody>
          <a:bodyPr wrap="none">
            <a:spAutoFit/>
          </a:bodyPr>
          <a:lstStyle/>
          <a:p>
            <a:r>
              <a:rPr lang="en-US" altLang="zh-CN" sz="2000" dirty="0">
                <a:solidFill>
                  <a:srgbClr val="C00000"/>
                </a:solidFill>
                <a:latin typeface="Gill Sans MT" panose="020B0502020104020203" pitchFamily="34" charset="0"/>
              </a:rPr>
              <a:t>Saturation</a:t>
            </a:r>
            <a:r>
              <a:rPr lang="zh-CN" altLang="en-US" sz="2000" dirty="0">
                <a:solidFill>
                  <a:srgbClr val="00FA00"/>
                </a:solidFill>
                <a:latin typeface="Gill Sans MT" panose="020B0502020104020203" pitchFamily="34" charset="0"/>
              </a:rPr>
              <a:t> </a:t>
            </a:r>
            <a:r>
              <a:rPr lang="en-US" altLang="zh-CN" sz="2000" dirty="0">
                <a:solidFill>
                  <a:srgbClr val="374154"/>
                </a:solidFill>
                <a:latin typeface="Gill Sans MT" panose="020B0502020104020203" pitchFamily="34" charset="0"/>
              </a:rPr>
              <a:t>above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threshold|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to</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127</a:t>
            </a:r>
            <a:endParaRPr lang="zh-CN" altLang="en-US" sz="2000" dirty="0">
              <a:solidFill>
                <a:srgbClr val="374154"/>
              </a:solidFill>
              <a:latin typeface="Gill Sans MT" panose="020B0502020104020203" pitchFamily="34" charset="0"/>
            </a:endParaRPr>
          </a:p>
        </p:txBody>
      </p:sp>
      <p:pic>
        <p:nvPicPr>
          <p:cNvPr id="10" name="图片 9">
            <a:extLst>
              <a:ext uri="{FF2B5EF4-FFF2-40B4-BE49-F238E27FC236}">
                <a16:creationId xmlns:a16="http://schemas.microsoft.com/office/drawing/2014/main" id="{E58C4F61-2E6E-994E-95D5-51BF49AAB065}"/>
              </a:ext>
            </a:extLst>
          </p:cNvPr>
          <p:cNvPicPr>
            <a:picLocks noChangeAspect="1"/>
          </p:cNvPicPr>
          <p:nvPr/>
        </p:nvPicPr>
        <p:blipFill>
          <a:blip r:embed="rId3"/>
          <a:stretch>
            <a:fillRect/>
          </a:stretch>
        </p:blipFill>
        <p:spPr>
          <a:xfrm>
            <a:off x="6530429" y="3562573"/>
            <a:ext cx="4684712" cy="2263621"/>
          </a:xfrm>
          <a:prstGeom prst="rect">
            <a:avLst/>
          </a:prstGeom>
        </p:spPr>
      </p:pic>
    </p:spTree>
    <p:extLst>
      <p:ext uri="{BB962C8B-B14F-4D97-AF65-F5344CB8AC3E}">
        <p14:creationId xmlns:p14="http://schemas.microsoft.com/office/powerpoint/2010/main" val="1260603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D663E-F7EB-2747-AB7C-0D44BDF94C2C}"/>
              </a:ext>
            </a:extLst>
          </p:cNvPr>
          <p:cNvSpPr>
            <a:spLocks noGrp="1"/>
          </p:cNvSpPr>
          <p:nvPr>
            <p:ph type="title"/>
          </p:nvPr>
        </p:nvSpPr>
        <p:spPr/>
        <p:txBody>
          <a:bodyPr/>
          <a:lstStyle/>
          <a:p>
            <a:r>
              <a:rPr kumimoji="1" lang="zh-CN" altLang="en-US" dirty="0"/>
              <a:t>量化原理</a:t>
            </a:r>
          </a:p>
        </p:txBody>
      </p:sp>
      <p:pic>
        <p:nvPicPr>
          <p:cNvPr id="6" name="内容占位符 5">
            <a:extLst>
              <a:ext uri="{FF2B5EF4-FFF2-40B4-BE49-F238E27FC236}">
                <a16:creationId xmlns:a16="http://schemas.microsoft.com/office/drawing/2014/main" id="{826F0CDA-5B00-B14F-AFF2-3D2CA9490465}"/>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4178380" y="4018430"/>
            <a:ext cx="3840001"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572AF63C-C2B7-2942-9497-3121529132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02437" y="1491664"/>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38CE11F9-05EE-0848-9333-E12D5B0F90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33885" y="1507621"/>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0402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CE59B-DBB9-4540-9B3D-C719F2991AD9}"/>
              </a:ext>
            </a:extLst>
          </p:cNvPr>
          <p:cNvSpPr>
            <a:spLocks noGrp="1"/>
          </p:cNvSpPr>
          <p:nvPr>
            <p:ph type="title"/>
          </p:nvPr>
        </p:nvSpPr>
        <p:spPr/>
        <p:txBody>
          <a:bodyPr/>
          <a:lstStyle/>
          <a:p>
            <a:r>
              <a:rPr lang="zh-CN" altLang="en-US" dirty="0"/>
              <a:t>量化方法比较</a:t>
            </a:r>
            <a:endParaRPr kumimoji="1" lang="zh-CN" altLang="en-US" dirty="0"/>
          </a:p>
        </p:txBody>
      </p:sp>
      <p:graphicFrame>
        <p:nvGraphicFramePr>
          <p:cNvPr id="6" name="表格 5">
            <a:extLst>
              <a:ext uri="{FF2B5EF4-FFF2-40B4-BE49-F238E27FC236}">
                <a16:creationId xmlns:a16="http://schemas.microsoft.com/office/drawing/2014/main" id="{99F52AA4-AF9E-9F4C-B0F4-347EA9032AA9}"/>
              </a:ext>
            </a:extLst>
          </p:cNvPr>
          <p:cNvGraphicFramePr>
            <a:graphicFrameLocks noGrp="1"/>
          </p:cNvGraphicFramePr>
          <p:nvPr>
            <p:extLst>
              <p:ext uri="{D42A27DB-BD31-4B8C-83A1-F6EECF244321}">
                <p14:modId xmlns:p14="http://schemas.microsoft.com/office/powerpoint/2010/main" val="859091094"/>
              </p:ext>
            </p:extLst>
          </p:nvPr>
        </p:nvGraphicFramePr>
        <p:xfrm>
          <a:off x="636977" y="1483772"/>
          <a:ext cx="10963470" cy="4555785"/>
        </p:xfrm>
        <a:graphic>
          <a:graphicData uri="http://schemas.openxmlformats.org/drawingml/2006/table">
            <a:tbl>
              <a:tblPr firstRow="1" bandRow="1">
                <a:tableStyleId>{D27102A9-8310-4765-A935-A1911B00CA55}</a:tableStyleId>
              </a:tblPr>
              <a:tblGrid>
                <a:gridCol w="1284940">
                  <a:extLst>
                    <a:ext uri="{9D8B030D-6E8A-4147-A177-3AD203B41FA5}">
                      <a16:colId xmlns:a16="http://schemas.microsoft.com/office/drawing/2014/main" val="1591973226"/>
                    </a:ext>
                  </a:extLst>
                </a:gridCol>
                <a:gridCol w="1656184">
                  <a:extLst>
                    <a:ext uri="{9D8B030D-6E8A-4147-A177-3AD203B41FA5}">
                      <a16:colId xmlns:a16="http://schemas.microsoft.com/office/drawing/2014/main" val="769399667"/>
                    </a:ext>
                  </a:extLst>
                </a:gridCol>
                <a:gridCol w="1944216">
                  <a:extLst>
                    <a:ext uri="{9D8B030D-6E8A-4147-A177-3AD203B41FA5}">
                      <a16:colId xmlns:a16="http://schemas.microsoft.com/office/drawing/2014/main" val="2462987956"/>
                    </a:ext>
                  </a:extLst>
                </a:gridCol>
                <a:gridCol w="1379500">
                  <a:extLst>
                    <a:ext uri="{9D8B030D-6E8A-4147-A177-3AD203B41FA5}">
                      <a16:colId xmlns:a16="http://schemas.microsoft.com/office/drawing/2014/main" val="1889087737"/>
                    </a:ext>
                  </a:extLst>
                </a:gridCol>
                <a:gridCol w="996764">
                  <a:extLst>
                    <a:ext uri="{9D8B030D-6E8A-4147-A177-3AD203B41FA5}">
                      <a16:colId xmlns:a16="http://schemas.microsoft.com/office/drawing/2014/main" val="3977166173"/>
                    </a:ext>
                  </a:extLst>
                </a:gridCol>
                <a:gridCol w="1152128">
                  <a:extLst>
                    <a:ext uri="{9D8B030D-6E8A-4147-A177-3AD203B41FA5}">
                      <a16:colId xmlns:a16="http://schemas.microsoft.com/office/drawing/2014/main" val="502760008"/>
                    </a:ext>
                  </a:extLst>
                </a:gridCol>
                <a:gridCol w="2549738">
                  <a:extLst>
                    <a:ext uri="{9D8B030D-6E8A-4147-A177-3AD203B41FA5}">
                      <a16:colId xmlns:a16="http://schemas.microsoft.com/office/drawing/2014/main" val="2357918860"/>
                    </a:ext>
                  </a:extLst>
                </a:gridCol>
              </a:tblGrid>
              <a:tr h="497490">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量化方法</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功能</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经典适用场景</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使用条件</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易用性</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精度损失</a:t>
                      </a:r>
                    </a:p>
                  </a:txBody>
                  <a:tcPr marL="95250" marR="95250" marT="57150" marB="57150" anchor="ctr"/>
                </a:tc>
                <a:tc>
                  <a:txBody>
                    <a:bodyPr/>
                    <a:lstStyle/>
                    <a:p>
                      <a:pPr algn="ctr" latinLnBrk="1"/>
                      <a:r>
                        <a:rPr lang="zh-CN" altLang="en-US" sz="1400" b="1" dirty="0">
                          <a:solidFill>
                            <a:srgbClr val="374154"/>
                          </a:solidFill>
                          <a:effectLst/>
                          <a:latin typeface="Gill Sans MT" panose="020B0502020104020203" pitchFamily="34" charset="0"/>
                          <a:ea typeface="Microsoft YaHei" panose="020B0503020204020204" pitchFamily="34" charset="-122"/>
                        </a:rPr>
                        <a:t>预期收益</a:t>
                      </a:r>
                    </a:p>
                  </a:txBody>
                  <a:tcPr marL="95250" marR="95250" marT="57150" marB="57150" anchor="ctr"/>
                </a:tc>
                <a:extLst>
                  <a:ext uri="{0D108BD9-81ED-4DB2-BD59-A6C34878D82A}">
                    <a16:rowId xmlns:a16="http://schemas.microsoft.com/office/drawing/2014/main" val="3982849953"/>
                  </a:ext>
                </a:extLst>
              </a:tr>
              <a:tr h="1461804">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量化训练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en-US" sz="1400" b="0" dirty="0">
                          <a:solidFill>
                            <a:srgbClr val="374154"/>
                          </a:solidFill>
                          <a:effectLst/>
                          <a:latin typeface="Gill Sans MT" panose="020B0502020104020203" pitchFamily="34" charset="0"/>
                          <a:ea typeface="Microsoft YaHei" panose="020B0503020204020204" pitchFamily="34" charset="-122"/>
                        </a:rPr>
                        <a:t>QAT)</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通过 </a:t>
                      </a:r>
                      <a:r>
                        <a:rPr lang="en-US" sz="1400" b="0" dirty="0">
                          <a:solidFill>
                            <a:srgbClr val="374154"/>
                          </a:solidFill>
                          <a:effectLst/>
                          <a:latin typeface="Gill Sans MT" panose="020B0502020104020203" pitchFamily="34" charset="0"/>
                          <a:ea typeface="Microsoft YaHei" panose="020B0503020204020204" pitchFamily="34" charset="-122"/>
                        </a:rPr>
                        <a:t>Finetune </a:t>
                      </a:r>
                      <a:r>
                        <a:rPr lang="zh-CN" altLang="en-US" sz="1400" b="0" dirty="0">
                          <a:solidFill>
                            <a:srgbClr val="374154"/>
                          </a:solidFill>
                          <a:effectLst/>
                          <a:latin typeface="Gill Sans MT" panose="020B0502020104020203" pitchFamily="34" charset="0"/>
                          <a:ea typeface="Microsoft YaHei" panose="020B0503020204020204" pitchFamily="34" charset="-122"/>
                        </a:rPr>
                        <a:t>训练将模型量化误差降到最小</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对量化敏感的场景、模型，例如目标检测、分割、</a:t>
                      </a:r>
                      <a:r>
                        <a:rPr lang="en-US" sz="1400" b="0" dirty="0">
                          <a:solidFill>
                            <a:srgbClr val="374154"/>
                          </a:solidFill>
                          <a:effectLst/>
                          <a:latin typeface="Gill Sans MT" panose="020B0502020104020203" pitchFamily="34" charset="0"/>
                          <a:ea typeface="Microsoft YaHei" panose="020B0503020204020204" pitchFamily="34" charset="-122"/>
                        </a:rPr>
                        <a:t>OCR </a:t>
                      </a:r>
                      <a:r>
                        <a:rPr lang="zh-CN" altLang="en-US" sz="1400" b="0" dirty="0">
                          <a:solidFill>
                            <a:srgbClr val="374154"/>
                          </a:solidFill>
                          <a:effectLst/>
                          <a:latin typeface="Gill Sans MT" panose="020B0502020104020203" pitchFamily="34" charset="0"/>
                          <a:ea typeface="Microsoft YaHei" panose="020B0503020204020204" pitchFamily="34" charset="-122"/>
                        </a:rPr>
                        <a:t>等</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有大量带标签数据</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好</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极小</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400" b="0" dirty="0">
                          <a:solidFill>
                            <a:srgbClr val="374154"/>
                          </a:solidFill>
                          <a:effectLst/>
                          <a:latin typeface="Gill Sans MT" panose="020B0502020104020203" pitchFamily="34" charset="0"/>
                          <a:ea typeface="Microsoft YaHei" panose="020B0503020204020204" pitchFamily="34" charset="-122"/>
                        </a:rPr>
                        <a:t>4X</a:t>
                      </a:r>
                      <a:r>
                        <a:rPr lang="zh-CN" altLang="en-US" sz="14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064870568"/>
                  </a:ext>
                </a:extLst>
              </a:tr>
              <a:tr h="1134687">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静态离线量化</a:t>
                      </a:r>
                      <a:endParaRPr lang="en-US" altLang="zh-CN" sz="1400" b="0" dirty="0">
                        <a:solidFill>
                          <a:srgbClr val="374154"/>
                        </a:solidFill>
                        <a:effectLst/>
                        <a:latin typeface="Gill Sans MT" panose="020B0502020104020203" pitchFamily="34" charset="0"/>
                        <a:ea typeface="Microsoft YaHei" panose="020B0503020204020204" pitchFamily="34" charset="-122"/>
                      </a:endParaRPr>
                    </a:p>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en-US" sz="1400" b="0" dirty="0">
                          <a:solidFill>
                            <a:srgbClr val="374154"/>
                          </a:solidFill>
                          <a:effectLst/>
                          <a:latin typeface="Gill Sans MT" panose="020B0502020104020203" pitchFamily="34" charset="0"/>
                          <a:ea typeface="Microsoft YaHei" panose="020B0503020204020204" pitchFamily="34" charset="-122"/>
                        </a:rPr>
                        <a:t>PTQ Static)</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通过少量校准数据得到量化模型</a:t>
                      </a:r>
                    </a:p>
                  </a:txBody>
                  <a:tcPr marL="95250" marR="95250" marT="57150" marB="57150" anchor="ctr"/>
                </a:tc>
                <a:tc>
                  <a:txBody>
                    <a:bodyPr/>
                    <a:lstStyle/>
                    <a:p>
                      <a:pPr algn="l" latinLnBrk="1"/>
                      <a:r>
                        <a:rPr lang="zh-CN" altLang="en-US" sz="1400" b="0">
                          <a:solidFill>
                            <a:srgbClr val="374154"/>
                          </a:solidFill>
                          <a:effectLst/>
                          <a:latin typeface="Gill Sans MT" panose="020B0502020104020203" pitchFamily="34" charset="0"/>
                          <a:ea typeface="Microsoft YaHei" panose="020B0503020204020204" pitchFamily="34" charset="-122"/>
                        </a:rPr>
                        <a:t>对量化不敏感的场景，例如图像分类任务</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有少量无标签数据</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较好</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较少</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4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400" b="0" dirty="0">
                          <a:solidFill>
                            <a:srgbClr val="374154"/>
                          </a:solidFill>
                          <a:effectLst/>
                          <a:latin typeface="Gill Sans MT" panose="020B0502020104020203" pitchFamily="34" charset="0"/>
                          <a:ea typeface="Microsoft YaHei" panose="020B0503020204020204" pitchFamily="34" charset="-122"/>
                        </a:rPr>
                        <a:t>4X</a:t>
                      </a:r>
                      <a:r>
                        <a:rPr lang="zh-CN" altLang="en-US" sz="14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868869262"/>
                  </a:ext>
                </a:extLst>
              </a:tr>
              <a:tr h="1461804">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动态离线量化 </a:t>
                      </a:r>
                      <a:endParaRPr lang="en-US" altLang="zh-CN" sz="1400" b="0" dirty="0">
                        <a:solidFill>
                          <a:srgbClr val="374154"/>
                        </a:solidFill>
                        <a:effectLst/>
                        <a:latin typeface="Gill Sans MT" panose="020B0502020104020203" pitchFamily="34" charset="0"/>
                        <a:ea typeface="Microsoft YaHei" panose="020B0503020204020204" pitchFamily="34" charset="-122"/>
                      </a:endParaRPr>
                    </a:p>
                    <a:p>
                      <a:pPr algn="l" latinLnBrk="1"/>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en-US" sz="1400" b="0" dirty="0">
                          <a:solidFill>
                            <a:srgbClr val="374154"/>
                          </a:solidFill>
                          <a:effectLst/>
                          <a:latin typeface="Gill Sans MT" panose="020B0502020104020203" pitchFamily="34" charset="0"/>
                          <a:ea typeface="Microsoft YaHei" panose="020B0503020204020204" pitchFamily="34" charset="-122"/>
                        </a:rPr>
                        <a:t>PTQ Dynamic)</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仅量化模型的可学习权重</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模型体积大、访存开销大的模型，例如 </a:t>
                      </a:r>
                      <a:r>
                        <a:rPr lang="en-US" sz="1400" b="0" dirty="0">
                          <a:solidFill>
                            <a:srgbClr val="374154"/>
                          </a:solidFill>
                          <a:effectLst/>
                          <a:latin typeface="Gill Sans MT" panose="020B0502020104020203" pitchFamily="34" charset="0"/>
                          <a:ea typeface="Microsoft YaHei" panose="020B0503020204020204" pitchFamily="34" charset="-122"/>
                        </a:rPr>
                        <a:t>BERT </a:t>
                      </a:r>
                      <a:r>
                        <a:rPr lang="zh-CN" altLang="en-US" sz="1400" b="0" dirty="0">
                          <a:solidFill>
                            <a:srgbClr val="374154"/>
                          </a:solidFill>
                          <a:effectLst/>
                          <a:latin typeface="Gill Sans MT" panose="020B0502020104020203" pitchFamily="34" charset="0"/>
                          <a:ea typeface="Microsoft YaHei" panose="020B0503020204020204" pitchFamily="34" charset="-122"/>
                        </a:rPr>
                        <a:t>模型</a:t>
                      </a:r>
                    </a:p>
                  </a:txBody>
                  <a:tcPr marL="95250" marR="95250" marT="57150" marB="57150" anchor="ctr"/>
                </a:tc>
                <a:tc>
                  <a:txBody>
                    <a:bodyPr/>
                    <a:lstStyle/>
                    <a:p>
                      <a:pPr algn="l" latinLnBrk="1"/>
                      <a:r>
                        <a:rPr lang="zh-CN" altLang="en-US" sz="1400" b="0" dirty="0">
                          <a:solidFill>
                            <a:srgbClr val="374154"/>
                          </a:solidFill>
                          <a:effectLst/>
                          <a:latin typeface="Gill Sans MT" panose="020B0502020104020203" pitchFamily="34" charset="0"/>
                          <a:ea typeface="Microsoft YaHei" panose="020B0503020204020204" pitchFamily="34" charset="-122"/>
                        </a:rPr>
                        <a:t>无</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algn="ctr" latinLnBrk="1"/>
                      <a:r>
                        <a:rPr lang="zh-CN" altLang="en-US" sz="14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4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400" b="0" dirty="0">
                          <a:solidFill>
                            <a:srgbClr val="374154"/>
                          </a:solidFill>
                          <a:effectLst/>
                          <a:latin typeface="Gill Sans MT" panose="020B0502020104020203" pitchFamily="34" charset="0"/>
                          <a:ea typeface="Microsoft YaHei" panose="020B0503020204020204" pitchFamily="34" charset="-122"/>
                        </a:rPr>
                        <a:t>2/4X</a:t>
                      </a:r>
                      <a:r>
                        <a:rPr lang="zh-CN" altLang="en-US" sz="14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2146845546"/>
                  </a:ext>
                </a:extLst>
              </a:tr>
            </a:tbl>
          </a:graphicData>
        </a:graphic>
      </p:graphicFrame>
    </p:spTree>
    <p:extLst>
      <p:ext uri="{BB962C8B-B14F-4D97-AF65-F5344CB8AC3E}">
        <p14:creationId xmlns:p14="http://schemas.microsoft.com/office/powerpoint/2010/main" val="375899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10E3AFF-BC52-E345-93FC-E72D2B6FF27D}"/>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3768A149-98EA-484A-91E0-F00BBF1C7844}"/>
              </a:ext>
            </a:extLst>
          </p:cNvPr>
          <p:cNvSpPr>
            <a:spLocks noGrp="1"/>
          </p:cNvSpPr>
          <p:nvPr>
            <p:ph sz="half" idx="1"/>
          </p:nvPr>
        </p:nvSpPr>
        <p:spPr>
          <a:xfrm>
            <a:off x="623636" y="1412776"/>
            <a:ext cx="5611434" cy="4608512"/>
          </a:xfrm>
        </p:spPr>
        <p:txBody>
          <a:bodyPr/>
          <a:lstStyle/>
          <a:p>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流程里，不同数据会使用不同类型格式，才能保证精度达标。</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zh-CN" altLang="en-US" b="1" dirty="0">
                <a:latin typeface="Gill Sans MT" panose="020B0502020104020203" pitchFamily="34" charset="0"/>
              </a:rPr>
              <a:t>训练 </a:t>
            </a:r>
            <a:r>
              <a:rPr lang="en-US" altLang="zh-CN" b="1" dirty="0">
                <a:latin typeface="Gill Sans MT" panose="020B0502020104020203" pitchFamily="34" charset="0"/>
              </a:rPr>
              <a:t>Training</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r>
              <a:rPr lang="zh-CN" altLang="en-US" dirty="0">
                <a:latin typeface="Gill Sans MT" panose="020B0502020104020203" pitchFamily="34" charset="0"/>
              </a:rPr>
              <a:t> </a:t>
            </a:r>
            <a:r>
              <a:rPr lang="en-US" altLang="zh-CN" dirty="0">
                <a:latin typeface="Gill Sans MT" panose="020B0502020104020203" pitchFamily="34" charset="0"/>
              </a:rPr>
              <a:t>gradients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weight</a:t>
            </a:r>
            <a:r>
              <a:rPr lang="zh-CN" altLang="en-US" dirty="0">
                <a:latin typeface="Gill Sans MT" panose="020B0502020104020203" pitchFamily="34" charset="0"/>
              </a:rPr>
              <a:t> </a:t>
            </a:r>
            <a:r>
              <a:rPr lang="en-US" altLang="zh-CN" dirty="0">
                <a:latin typeface="Gill Sans MT" panose="020B0502020104020203" pitchFamily="34" charset="0"/>
              </a:rPr>
              <a:t>update.</a:t>
            </a:r>
          </a:p>
          <a:p>
            <a:r>
              <a:rPr lang="zh-CN" altLang="en-US" b="1" dirty="0">
                <a:latin typeface="Gill Sans MT" panose="020B0502020104020203" pitchFamily="34" charset="0"/>
              </a:rPr>
              <a:t>推理 </a:t>
            </a:r>
            <a:r>
              <a:rPr lang="en-US" altLang="zh-CN" b="1" dirty="0">
                <a:latin typeface="Gill Sans MT" panose="020B0502020104020203" pitchFamily="34" charset="0"/>
              </a:rPr>
              <a:t>Inference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activations,</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p>
          <a:p>
            <a:endParaRPr lang="en-US" altLang="zh-CN" dirty="0">
              <a:latin typeface="Gill Sans MT" panose="020B0502020104020203" pitchFamily="34" charset="0"/>
            </a:endParaRPr>
          </a:p>
          <a:p>
            <a:r>
              <a:rPr lang="zh-CN" altLang="en-US" dirty="0">
                <a:latin typeface="Gill Sans MT" panose="020B0502020104020203" pitchFamily="34" charset="0"/>
              </a:rPr>
              <a:t>（所需的精度可能因数据类型而异 ）</a:t>
            </a:r>
          </a:p>
        </p:txBody>
      </p:sp>
      <p:pic>
        <p:nvPicPr>
          <p:cNvPr id="8" name="图片 7">
            <a:extLst>
              <a:ext uri="{FF2B5EF4-FFF2-40B4-BE49-F238E27FC236}">
                <a16:creationId xmlns:a16="http://schemas.microsoft.com/office/drawing/2014/main" id="{36F924E8-02F6-3E4C-94F5-F3A4227EB8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5328" y="1432887"/>
            <a:ext cx="5611435" cy="4745543"/>
          </a:xfrm>
          <a:prstGeom prst="rect">
            <a:avLst/>
          </a:prstGeom>
        </p:spPr>
      </p:pic>
    </p:spTree>
    <p:extLst>
      <p:ext uri="{BB962C8B-B14F-4D97-AF65-F5344CB8AC3E}">
        <p14:creationId xmlns:p14="http://schemas.microsoft.com/office/powerpoint/2010/main" val="592507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33763</TotalTime>
  <Words>1146</Words>
  <Application>Microsoft Macintosh PowerPoint</Application>
  <PresentationFormat>自定义</PresentationFormat>
  <Paragraphs>207</Paragraphs>
  <Slides>23</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23</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Question?</vt:lpstr>
      <vt:lpstr>比特位数 Bits Width</vt:lpstr>
      <vt:lpstr>量化原理</vt:lpstr>
      <vt:lpstr>量化原理</vt:lpstr>
      <vt:lpstr>量化方法比较</vt:lpstr>
      <vt:lpstr>什么决定比特位宽 Bit Width ?</vt:lpstr>
      <vt:lpstr>什么决定比特位宽 Bit Width ?</vt:lpstr>
      <vt:lpstr>什么决定比特位宽 Bit Width ?</vt:lpstr>
      <vt:lpstr>降低精度（降低 bit width）</vt:lpstr>
      <vt:lpstr>降低位宽对功耗和芯片面积的影响</vt:lpstr>
      <vt:lpstr>市面产品</vt:lpstr>
      <vt:lpstr>AI 芯片设计的思考</vt:lpstr>
      <vt:lpstr>AI 芯片设计的思考</vt:lpstr>
      <vt:lpstr>AI 芯片设计的思考</vt:lpstr>
      <vt:lpstr>AI 芯片设计的思考</vt:lpstr>
      <vt:lpstr>Question?</vt:lpstr>
      <vt:lpstr>Data Sparsity 数据稀疏</vt:lpstr>
      <vt:lpstr>数据稀疏性</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5925</cp:revision>
  <dcterms:created xsi:type="dcterms:W3CDTF">2015-01-14T10:38:57Z</dcterms:created>
  <dcterms:modified xsi:type="dcterms:W3CDTF">2023-03-15T05:27:31Z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